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63" r:id="rId3"/>
    <p:sldId id="417" r:id="rId4"/>
    <p:sldId id="344" r:id="rId5"/>
    <p:sldId id="432" r:id="rId6"/>
    <p:sldId id="369" r:id="rId7"/>
    <p:sldId id="420" r:id="rId8"/>
    <p:sldId id="421" r:id="rId9"/>
    <p:sldId id="423" r:id="rId10"/>
    <p:sldId id="426" r:id="rId11"/>
    <p:sldId id="427" r:id="rId12"/>
    <p:sldId id="433" r:id="rId13"/>
    <p:sldId id="434" r:id="rId14"/>
    <p:sldId id="435" r:id="rId15"/>
    <p:sldId id="436" r:id="rId16"/>
    <p:sldId id="374" r:id="rId17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475457"/>
    <a:srgbClr val="C22600"/>
    <a:srgbClr val="DE0000"/>
    <a:srgbClr val="A411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>
        <p:scale>
          <a:sx n="81" d="100"/>
          <a:sy n="81" d="100"/>
        </p:scale>
        <p:origin x="-104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88037" cy="2880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PE" smtClean="0"/>
                      <a:t>13</a:t>
                    </a:r>
                    <a:r>
                      <a:rPr lang="es-PE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endParaRPr lang="en-US" smtClean="0"/>
                  </a:p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s-PE" dirty="0" smtClean="0"/>
                      <a:t>2</a:t>
                    </a:r>
                    <a:r>
                      <a:rPr lang="es-PE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endParaRPr lang="en-US" smtClean="0"/>
                  </a:p>
                  <a:p>
                    <a:r>
                      <a:rPr lang="en-US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PE"/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Confesión</c:v>
                </c:pt>
                <c:pt idx="1">
                  <c:v>Acción de las autoridades</c:v>
                </c:pt>
                <c:pt idx="2">
                  <c:v>Cooperación internacional</c:v>
                </c:pt>
                <c:pt idx="3">
                  <c:v>Medios de comunicación</c:v>
                </c:pt>
                <c:pt idx="4">
                  <c:v>Denunciante interno</c:v>
                </c:pt>
                <c:pt idx="5">
                  <c:v>Organización internacional</c:v>
                </c:pt>
                <c:pt idx="6">
                  <c:v>Investigación de otros delitos</c:v>
                </c:pt>
                <c:pt idx="7">
                  <c:v>UIF's</c:v>
                </c:pt>
                <c:pt idx="8">
                  <c:v>Denuncia ciudadana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0.31000000000000016</c:v>
                </c:pt>
                <c:pt idx="1">
                  <c:v>0.13</c:v>
                </c:pt>
                <c:pt idx="2">
                  <c:v>0.13</c:v>
                </c:pt>
                <c:pt idx="3">
                  <c:v>5.0000000000000024E-2</c:v>
                </c:pt>
                <c:pt idx="4">
                  <c:v>2.0000000000000011E-2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1.0000000000000005E-2</c:v>
                </c:pt>
                <c:pt idx="8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90240"/>
        <c:axId val="75176576"/>
      </c:barChart>
      <c:catAx>
        <c:axId val="7449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/>
            </a:pPr>
            <a:endParaRPr lang="es-PE"/>
          </a:p>
        </c:txPr>
        <c:crossAx val="75176576"/>
        <c:crosses val="autoZero"/>
        <c:auto val="1"/>
        <c:lblAlgn val="ctr"/>
        <c:lblOffset val="100"/>
        <c:noMultiLvlLbl val="0"/>
      </c:catAx>
      <c:valAx>
        <c:axId val="751765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PE"/>
            </a:pPr>
            <a:endParaRPr lang="es-PE"/>
          </a:p>
        </c:txPr>
        <c:crossAx val="7449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MT" panose="020B0502020104020203" pitchFamily="34" charset="0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PE" smtClean="0"/>
                      <a:t>13</a:t>
                    </a:r>
                    <a:r>
                      <a:rPr lang="es-PE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endParaRPr lang="en-US" smtClean="0"/>
                  </a:p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s-PE" dirty="0" smtClean="0"/>
                      <a:t>2</a:t>
                    </a:r>
                    <a:r>
                      <a:rPr lang="es-PE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endParaRPr lang="en-US" smtClean="0"/>
                  </a:p>
                  <a:p>
                    <a:r>
                      <a:rPr lang="en-US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PE"/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Auditoría interna</c:v>
                </c:pt>
                <c:pt idx="1">
                  <c:v>Auditoría de F y A</c:v>
                </c:pt>
                <c:pt idx="2">
                  <c:v>Denunciantes</c:v>
                </c:pt>
                <c:pt idx="3">
                  <c:v>Auditorías-cotizar en bolsa US</c:v>
                </c:pt>
                <c:pt idx="4">
                  <c:v>Capacitación</c:v>
                </c:pt>
                <c:pt idx="5">
                  <c:v>Juicios civiles no relacionados</c:v>
                </c:pt>
                <c:pt idx="6">
                  <c:v>Investigación penal</c:v>
                </c:pt>
                <c:pt idx="7">
                  <c:v>Desconocido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0.31000000000000022</c:v>
                </c:pt>
                <c:pt idx="1">
                  <c:v>0.28000000000000008</c:v>
                </c:pt>
                <c:pt idx="2">
                  <c:v>0.17</c:v>
                </c:pt>
                <c:pt idx="3">
                  <c:v>0.05</c:v>
                </c:pt>
                <c:pt idx="4">
                  <c:v>2.0000000000000011E-2</c:v>
                </c:pt>
                <c:pt idx="5">
                  <c:v>1.0000000000000005E-2</c:v>
                </c:pt>
                <c:pt idx="6">
                  <c:v>1.0000000000000005E-2</c:v>
                </c:pt>
                <c:pt idx="7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95328"/>
        <c:axId val="77796864"/>
      </c:barChart>
      <c:catAx>
        <c:axId val="777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PE"/>
            </a:pPr>
            <a:endParaRPr lang="es-PE"/>
          </a:p>
        </c:txPr>
        <c:crossAx val="77796864"/>
        <c:crosses val="autoZero"/>
        <c:auto val="1"/>
        <c:lblAlgn val="ctr"/>
        <c:lblOffset val="100"/>
        <c:noMultiLvlLbl val="0"/>
      </c:catAx>
      <c:valAx>
        <c:axId val="777968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PE"/>
            </a:pPr>
            <a:endParaRPr lang="es-PE"/>
          </a:p>
        </c:txPr>
        <c:crossAx val="7779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MT" panose="020B0502020104020203" pitchFamily="34" charset="0"/>
        </a:defRPr>
      </a:pPr>
      <a:endParaRPr lang="es-P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DFC12-5C0D-4724-8247-911CDE588B55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767D15C5-E7CA-495C-B4AB-CB501F67FD66}">
      <dgm:prSet phldrT="[Texto]" custT="1"/>
      <dgm:spPr/>
      <dgm:t>
        <a:bodyPr/>
        <a:lstStyle/>
        <a:p>
          <a:r>
            <a:rPr lang="es-ES" sz="2700" b="0" dirty="0" smtClean="0">
              <a:solidFill>
                <a:schemeClr val="bg1"/>
              </a:solidFill>
              <a:latin typeface="Gill Sans MT"/>
            </a:rPr>
            <a:t>9%</a:t>
          </a:r>
          <a:endParaRPr lang="es-ES" sz="2700" b="0" dirty="0">
            <a:solidFill>
              <a:schemeClr val="bg1"/>
            </a:solidFill>
            <a:latin typeface="Gill Sans MT"/>
          </a:endParaRPr>
        </a:p>
      </dgm:t>
    </dgm:pt>
    <dgm:pt modelId="{5EDF1590-3B1C-4757-8F32-E064DEC9A933}" type="parTrans" cxnId="{1262F03B-F914-4265-B269-A51D9410FD5D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14D8A448-4E0B-44CB-9902-F7B0E66FD20E}" type="sibTrans" cxnId="{1262F03B-F914-4265-B269-A51D9410FD5D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51B1AB0C-D70C-4E8C-B9BF-1260A7D8CB55}">
      <dgm:prSet phldrT="[Texto]" custT="1"/>
      <dgm:spPr/>
      <dgm:t>
        <a:bodyPr/>
        <a:lstStyle/>
        <a:p>
          <a:r>
            <a:rPr lang="es-ES" sz="3600" b="0" dirty="0" smtClean="0">
              <a:solidFill>
                <a:schemeClr val="bg1"/>
              </a:solidFill>
              <a:latin typeface="Gill Sans MT"/>
            </a:rPr>
            <a:t>12%</a:t>
          </a:r>
          <a:endParaRPr lang="es-ES" sz="3600" b="0" dirty="0">
            <a:solidFill>
              <a:schemeClr val="bg1"/>
            </a:solidFill>
            <a:latin typeface="Gill Sans MT"/>
          </a:endParaRPr>
        </a:p>
      </dgm:t>
    </dgm:pt>
    <dgm:pt modelId="{150E55AE-50D5-4CCC-A670-A72F496DE781}" type="parTrans" cxnId="{4C1FF715-D904-4C31-96AC-697E4779CC3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44FFCF00-756B-4DAD-B115-2F3997038188}" type="sibTrans" cxnId="{4C1FF715-D904-4C31-96AC-697E4779CC3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70771A20-06A1-4D03-917C-7B770EE4D3FF}">
      <dgm:prSet phldrT="[Texto]" custT="1"/>
      <dgm:spPr/>
      <dgm:t>
        <a:bodyPr/>
        <a:lstStyle/>
        <a:p>
          <a:r>
            <a:rPr lang="es-ES" sz="3600" b="0" dirty="0" smtClean="0">
              <a:solidFill>
                <a:schemeClr val="bg1"/>
              </a:solidFill>
              <a:latin typeface="Gill Sans MT"/>
            </a:rPr>
            <a:t>16%</a:t>
          </a:r>
          <a:endParaRPr lang="es-ES" sz="3600" b="0" dirty="0">
            <a:solidFill>
              <a:schemeClr val="bg1"/>
            </a:solidFill>
            <a:latin typeface="Gill Sans MT"/>
          </a:endParaRPr>
        </a:p>
      </dgm:t>
    </dgm:pt>
    <dgm:pt modelId="{BFD4E804-1E6D-44D7-BA2A-8259B3C2EC31}" type="parTrans" cxnId="{40466FB9-C80A-4AA1-9F9D-F9E8DA40C267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8661AD5C-FA23-4703-8954-BD0C26D59E1D}" type="sibTrans" cxnId="{40466FB9-C80A-4AA1-9F9D-F9E8DA40C267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FC6B5EB3-7502-4C2C-A656-7B73EAFA2EE0}">
      <dgm:prSet phldrT="[Texto]"/>
      <dgm:spPr/>
      <dgm:t>
        <a:bodyPr/>
        <a:lstStyle/>
        <a:p>
          <a:r>
            <a:rPr lang="es-ES" dirty="0" smtClean="0">
              <a:latin typeface="Gill Sans MT"/>
            </a:rPr>
            <a:t>Agente tercero o intermediario</a:t>
          </a:r>
          <a:endParaRPr lang="es-ES" dirty="0">
            <a:latin typeface="Gill Sans MT"/>
          </a:endParaRPr>
        </a:p>
      </dgm:t>
    </dgm:pt>
    <dgm:pt modelId="{3AE66BDB-1042-4FA8-B862-B7829110CA3B}" type="parTrans" cxnId="{AB22EF02-BE02-4D52-ACEA-EC9EF1FDF30C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7461EB29-14C8-43C9-971D-2F6BE58CE4C2}" type="sibTrans" cxnId="{AB22EF02-BE02-4D52-ACEA-EC9EF1FDF30C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26D604C9-94FB-4DE3-96C0-49FA4D37A286}">
      <dgm:prSet phldrT="[Texto]"/>
      <dgm:spPr/>
      <dgm:t>
        <a:bodyPr/>
        <a:lstStyle/>
        <a:p>
          <a:r>
            <a:rPr lang="es-ES" dirty="0" smtClean="0">
              <a:latin typeface="Gill Sans MT"/>
            </a:rPr>
            <a:t>Gerente/CEO</a:t>
          </a:r>
          <a:endParaRPr lang="es-ES" dirty="0">
            <a:latin typeface="Gill Sans MT"/>
          </a:endParaRPr>
        </a:p>
      </dgm:t>
    </dgm:pt>
    <dgm:pt modelId="{25758A74-2F75-4D51-B8FB-C203A6947598}" type="parTrans" cxnId="{0D2A7CD4-8D3B-49E3-8B06-8AA514265399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0E5BBE11-5053-4FF5-AF65-1F6B54C46138}" type="sibTrans" cxnId="{0D2A7CD4-8D3B-49E3-8B06-8AA514265399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70709A7A-76D2-410F-8A62-6BC1F2BC4FC3}">
      <dgm:prSet phldrT="[Texto]"/>
      <dgm:spPr/>
      <dgm:t>
        <a:bodyPr/>
        <a:lstStyle/>
        <a:p>
          <a:r>
            <a:rPr lang="es-ES" dirty="0" smtClean="0">
              <a:latin typeface="Gill Sans MT"/>
            </a:rPr>
            <a:t>Desconocido</a:t>
          </a:r>
          <a:endParaRPr lang="es-ES" dirty="0">
            <a:latin typeface="Gill Sans MT"/>
          </a:endParaRPr>
        </a:p>
      </dgm:t>
    </dgm:pt>
    <dgm:pt modelId="{3988C804-8478-404B-BFAA-EBDB5ADC492F}" type="parTrans" cxnId="{957B1972-6E20-478F-9868-A64F27FDCACD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A42E31F6-35A4-4BA6-A045-88D7AD5091FB}" type="sibTrans" cxnId="{957B1972-6E20-478F-9868-A64F27FDCACD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C54C4D25-9601-4D2B-983F-8EC009780302}">
      <dgm:prSet phldrT="[Texto]" custT="1"/>
      <dgm:spPr/>
      <dgm:t>
        <a:bodyPr/>
        <a:lstStyle/>
        <a:p>
          <a:r>
            <a:rPr lang="es-ES" sz="3600" b="0" dirty="0" smtClean="0">
              <a:solidFill>
                <a:schemeClr val="bg1"/>
              </a:solidFill>
              <a:latin typeface="Gill Sans MT"/>
            </a:rPr>
            <a:t>22%</a:t>
          </a:r>
          <a:endParaRPr lang="es-ES" sz="3600" b="0" dirty="0">
            <a:solidFill>
              <a:schemeClr val="bg1"/>
            </a:solidFill>
            <a:latin typeface="Gill Sans MT"/>
          </a:endParaRPr>
        </a:p>
      </dgm:t>
    </dgm:pt>
    <dgm:pt modelId="{955E9F18-B50E-488A-BC73-D1D83800769D}" type="parTrans" cxnId="{D6EBEAFA-873E-4817-995A-8FE733EB79C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78434759-8C7C-44EA-B1C2-BAE846732523}" type="sibTrans" cxnId="{D6EBEAFA-873E-4817-995A-8FE733EB79C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3D7C320B-6546-4F0E-8A63-C2CBBE0CBE79}">
      <dgm:prSet phldrT="[Texto]"/>
      <dgm:spPr/>
      <dgm:t>
        <a:bodyPr/>
        <a:lstStyle/>
        <a:p>
          <a:r>
            <a:rPr lang="es-ES" dirty="0" smtClean="0">
              <a:latin typeface="Gill Sans MT"/>
            </a:rPr>
            <a:t>No gerencia</a:t>
          </a:r>
          <a:endParaRPr lang="es-ES" dirty="0">
            <a:latin typeface="Gill Sans MT"/>
          </a:endParaRPr>
        </a:p>
      </dgm:t>
    </dgm:pt>
    <dgm:pt modelId="{69E34873-241D-4382-98E6-0E1BF346BE89}" type="parTrans" cxnId="{DFFD52D4-76B0-4E57-9708-5E2A16BD7F94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226D62CE-2330-4702-A985-296A2A20FF3B}" type="sibTrans" cxnId="{DFFD52D4-76B0-4E57-9708-5E2A16BD7F94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C5141203-3F07-415E-988D-02E26AA601BB}">
      <dgm:prSet phldrT="[Texto]" custT="1"/>
      <dgm:spPr/>
      <dgm:t>
        <a:bodyPr/>
        <a:lstStyle/>
        <a:p>
          <a:r>
            <a:rPr lang="es-ES" sz="3600" b="0" dirty="0" smtClean="0">
              <a:solidFill>
                <a:schemeClr val="bg1"/>
              </a:solidFill>
              <a:latin typeface="Gill Sans MT"/>
            </a:rPr>
            <a:t>41%</a:t>
          </a:r>
          <a:endParaRPr lang="es-ES" sz="3600" b="0" dirty="0">
            <a:solidFill>
              <a:schemeClr val="bg1"/>
            </a:solidFill>
            <a:latin typeface="Gill Sans MT"/>
          </a:endParaRPr>
        </a:p>
      </dgm:t>
    </dgm:pt>
    <dgm:pt modelId="{3CACB0D4-AAAD-455F-BA09-90CEC94B560D}" type="parTrans" cxnId="{EAD2923D-5CB8-4F10-BC6C-D2C254C7B867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9888CF43-B9A7-4C67-895E-3A39E48FA194}" type="sibTrans" cxnId="{EAD2923D-5CB8-4F10-BC6C-D2C254C7B867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6FA39044-FFC5-42F0-A1C6-491556FEC817}">
      <dgm:prSet phldrT="[Texto]"/>
      <dgm:spPr/>
      <dgm:t>
        <a:bodyPr/>
        <a:lstStyle/>
        <a:p>
          <a:r>
            <a:rPr lang="es-ES" dirty="0" smtClean="0">
              <a:latin typeface="Gill Sans MT"/>
            </a:rPr>
            <a:t>Administración</a:t>
          </a:r>
          <a:endParaRPr lang="es-ES" dirty="0">
            <a:latin typeface="Gill Sans MT"/>
          </a:endParaRPr>
        </a:p>
      </dgm:t>
    </dgm:pt>
    <dgm:pt modelId="{750F39C3-756E-4345-B6EA-5004B9B92F01}" type="parTrans" cxnId="{6E4EA05E-EAF4-4CE8-B50C-1E89CF3384D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1A6253B1-B6CE-4DBC-93E3-530724569140}" type="sibTrans" cxnId="{6E4EA05E-EAF4-4CE8-B50C-1E89CF3384DF}">
      <dgm:prSet/>
      <dgm:spPr/>
      <dgm:t>
        <a:bodyPr/>
        <a:lstStyle/>
        <a:p>
          <a:endParaRPr lang="es-ES">
            <a:latin typeface="Gill Sans MT"/>
          </a:endParaRPr>
        </a:p>
      </dgm:t>
    </dgm:pt>
    <dgm:pt modelId="{21FA9F69-23E5-49F6-B09F-C098C24DCB6A}" type="pres">
      <dgm:prSet presAssocID="{FADDFC12-5C0D-4724-8247-911CDE588B55}" presName="Name0" presStyleCnt="0">
        <dgm:presLayoutVars>
          <dgm:dir/>
          <dgm:animLvl val="lvl"/>
          <dgm:resizeHandles val="exact"/>
        </dgm:presLayoutVars>
      </dgm:prSet>
      <dgm:spPr/>
    </dgm:pt>
    <dgm:pt modelId="{6C5A4E61-56C9-421B-88DA-1399383EA2F1}" type="pres">
      <dgm:prSet presAssocID="{767D15C5-E7CA-495C-B4AB-CB501F67FD66}" presName="Name8" presStyleCnt="0"/>
      <dgm:spPr/>
    </dgm:pt>
    <dgm:pt modelId="{EB7BE28A-22A2-458B-B83A-9B7B5C837C55}" type="pres">
      <dgm:prSet presAssocID="{767D15C5-E7CA-495C-B4AB-CB501F67FD66}" presName="acctBkgd" presStyleLbl="alignAcc1" presStyleIdx="0" presStyleCnt="5"/>
      <dgm:spPr/>
      <dgm:t>
        <a:bodyPr/>
        <a:lstStyle/>
        <a:p>
          <a:endParaRPr lang="es-PE"/>
        </a:p>
      </dgm:t>
    </dgm:pt>
    <dgm:pt modelId="{EDF92C89-2254-4550-A17E-6CF773D6FD7C}" type="pres">
      <dgm:prSet presAssocID="{767D15C5-E7CA-495C-B4AB-CB501F67FD66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0AB59C-E6F8-4D2D-86D5-5FB169089476}" type="pres">
      <dgm:prSet presAssocID="{767D15C5-E7CA-495C-B4AB-CB501F67FD6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E587A-5A67-4B98-8A3D-F9199EA2C7EE}" type="pres">
      <dgm:prSet presAssocID="{767D15C5-E7CA-495C-B4AB-CB501F67F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0219E-252E-4A0D-98CA-BB68263379B8}" type="pres">
      <dgm:prSet presAssocID="{51B1AB0C-D70C-4E8C-B9BF-1260A7D8CB55}" presName="Name8" presStyleCnt="0"/>
      <dgm:spPr/>
    </dgm:pt>
    <dgm:pt modelId="{9BA7C528-D63E-41E6-9DD9-A5113E8E8FBA}" type="pres">
      <dgm:prSet presAssocID="{51B1AB0C-D70C-4E8C-B9BF-1260A7D8CB55}" presName="acctBkgd" presStyleLbl="alignAcc1" presStyleIdx="1" presStyleCnt="5"/>
      <dgm:spPr/>
      <dgm:t>
        <a:bodyPr/>
        <a:lstStyle/>
        <a:p>
          <a:endParaRPr lang="es-ES"/>
        </a:p>
      </dgm:t>
    </dgm:pt>
    <dgm:pt modelId="{B4DF9302-2CAF-4A46-B231-3C73F95CAEEC}" type="pres">
      <dgm:prSet presAssocID="{51B1AB0C-D70C-4E8C-B9BF-1260A7D8CB55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38C1C-0289-40F7-BB2B-6E3771A0DCA6}" type="pres">
      <dgm:prSet presAssocID="{51B1AB0C-D70C-4E8C-B9BF-1260A7D8CB5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5A9B9FB-4CA5-4141-9FAB-BC64AB648FF3}" type="pres">
      <dgm:prSet presAssocID="{51B1AB0C-D70C-4E8C-B9BF-1260A7D8CB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C5DF10A-3484-4D14-A303-8A9A1A069571}" type="pres">
      <dgm:prSet presAssocID="{70771A20-06A1-4D03-917C-7B770EE4D3FF}" presName="Name8" presStyleCnt="0"/>
      <dgm:spPr/>
    </dgm:pt>
    <dgm:pt modelId="{55A9761A-1F79-4EC2-972F-AB1E8CF122B7}" type="pres">
      <dgm:prSet presAssocID="{70771A20-06A1-4D03-917C-7B770EE4D3FF}" presName="acctBkgd" presStyleLbl="alignAcc1" presStyleIdx="2" presStyleCnt="5"/>
      <dgm:spPr/>
      <dgm:t>
        <a:bodyPr/>
        <a:lstStyle/>
        <a:p>
          <a:endParaRPr lang="es-ES"/>
        </a:p>
      </dgm:t>
    </dgm:pt>
    <dgm:pt modelId="{EF084E0D-422B-4A30-B0A0-CAB4E8DF2957}" type="pres">
      <dgm:prSet presAssocID="{70771A20-06A1-4D03-917C-7B770EE4D3FF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CDC25-70E5-4839-A9E0-A9DD43271719}" type="pres">
      <dgm:prSet presAssocID="{70771A20-06A1-4D03-917C-7B770EE4D3F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2543E-BEE7-4655-BC69-25D626016534}" type="pres">
      <dgm:prSet presAssocID="{70771A20-06A1-4D03-917C-7B770EE4D3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4C307-EF21-4495-93AB-1DF148FA559F}" type="pres">
      <dgm:prSet presAssocID="{C54C4D25-9601-4D2B-983F-8EC009780302}" presName="Name8" presStyleCnt="0"/>
      <dgm:spPr/>
    </dgm:pt>
    <dgm:pt modelId="{0591F021-273F-4610-9027-79DAC8435A66}" type="pres">
      <dgm:prSet presAssocID="{C54C4D25-9601-4D2B-983F-8EC009780302}" presName="acctBkgd" presStyleLbl="alignAcc1" presStyleIdx="3" presStyleCnt="5"/>
      <dgm:spPr/>
      <dgm:t>
        <a:bodyPr/>
        <a:lstStyle/>
        <a:p>
          <a:endParaRPr lang="es-ES"/>
        </a:p>
      </dgm:t>
    </dgm:pt>
    <dgm:pt modelId="{D8D162CF-C4DB-4148-A167-DB4066DD59B8}" type="pres">
      <dgm:prSet presAssocID="{C54C4D25-9601-4D2B-983F-8EC009780302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DE72C-AE4E-48A1-B2D4-1C69CF5D5CFC}" type="pres">
      <dgm:prSet presAssocID="{C54C4D25-9601-4D2B-983F-8EC00978030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779DA3-2F83-4035-B1C2-BFD42DCCBE16}" type="pres">
      <dgm:prSet presAssocID="{C54C4D25-9601-4D2B-983F-8EC0097803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42A95C-88E4-4624-8331-D5ED8C8ED69C}" type="pres">
      <dgm:prSet presAssocID="{C5141203-3F07-415E-988D-02E26AA601BB}" presName="Name8" presStyleCnt="0"/>
      <dgm:spPr/>
    </dgm:pt>
    <dgm:pt modelId="{60BDD516-E98D-4DC6-96D8-3F174D88AEC0}" type="pres">
      <dgm:prSet presAssocID="{C5141203-3F07-415E-988D-02E26AA601BB}" presName="acctBkgd" presStyleLbl="alignAcc1" presStyleIdx="4" presStyleCnt="5"/>
      <dgm:spPr/>
      <dgm:t>
        <a:bodyPr/>
        <a:lstStyle/>
        <a:p>
          <a:endParaRPr lang="es-ES"/>
        </a:p>
      </dgm:t>
    </dgm:pt>
    <dgm:pt modelId="{3AC903D6-3A56-4FBF-8D5E-42B3812675C8}" type="pres">
      <dgm:prSet presAssocID="{C5141203-3F07-415E-988D-02E26AA601BB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8562A-A046-47AB-8226-8CF8B73EEE4B}" type="pres">
      <dgm:prSet presAssocID="{C5141203-3F07-415E-988D-02E26AA601B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07062A-3013-49B5-8A44-4873FB315B40}" type="pres">
      <dgm:prSet presAssocID="{C5141203-3F07-415E-988D-02E26AA601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00DCD81-1ED1-4161-80BD-530A065FF4F4}" type="presOf" srcId="{FADDFC12-5C0D-4724-8247-911CDE588B55}" destId="{21FA9F69-23E5-49F6-B09F-C098C24DCB6A}" srcOrd="0" destOrd="0" presId="urn:microsoft.com/office/officeart/2005/8/layout/pyramid1"/>
    <dgm:cxn modelId="{1262F03B-F914-4265-B269-A51D9410FD5D}" srcId="{FADDFC12-5C0D-4724-8247-911CDE588B55}" destId="{767D15C5-E7CA-495C-B4AB-CB501F67FD66}" srcOrd="0" destOrd="0" parTransId="{5EDF1590-3B1C-4757-8F32-E064DEC9A933}" sibTransId="{14D8A448-4E0B-44CB-9902-F7B0E66FD20E}"/>
    <dgm:cxn modelId="{CF29BDC5-E185-4089-B4EF-4889D8EB724F}" type="presOf" srcId="{51B1AB0C-D70C-4E8C-B9BF-1260A7D8CB55}" destId="{EEE38C1C-0289-40F7-BB2B-6E3771A0DCA6}" srcOrd="0" destOrd="0" presId="urn:microsoft.com/office/officeart/2005/8/layout/pyramid1"/>
    <dgm:cxn modelId="{40466FB9-C80A-4AA1-9F9D-F9E8DA40C267}" srcId="{FADDFC12-5C0D-4724-8247-911CDE588B55}" destId="{70771A20-06A1-4D03-917C-7B770EE4D3FF}" srcOrd="2" destOrd="0" parTransId="{BFD4E804-1E6D-44D7-BA2A-8259B3C2EC31}" sibTransId="{8661AD5C-FA23-4703-8954-BD0C26D59E1D}"/>
    <dgm:cxn modelId="{B2A7BF44-8215-424C-AB37-28FE8B87EE3A}" type="presOf" srcId="{3D7C320B-6546-4F0E-8A63-C2CBBE0CBE79}" destId="{D8D162CF-C4DB-4148-A167-DB4066DD59B8}" srcOrd="1" destOrd="0" presId="urn:microsoft.com/office/officeart/2005/8/layout/pyramid1"/>
    <dgm:cxn modelId="{68F2DD07-73AA-423E-BB67-CE8CCB306DD2}" type="presOf" srcId="{70771A20-06A1-4D03-917C-7B770EE4D3FF}" destId="{8092543E-BEE7-4655-BC69-25D626016534}" srcOrd="1" destOrd="0" presId="urn:microsoft.com/office/officeart/2005/8/layout/pyramid1"/>
    <dgm:cxn modelId="{3F1881B3-E88A-45C3-9565-0AEC217368A9}" type="presOf" srcId="{51B1AB0C-D70C-4E8C-B9BF-1260A7D8CB55}" destId="{25A9B9FB-4CA5-4141-9FAB-BC64AB648FF3}" srcOrd="1" destOrd="0" presId="urn:microsoft.com/office/officeart/2005/8/layout/pyramid1"/>
    <dgm:cxn modelId="{C57DE557-406A-4FA1-A8FE-746D24902B1B}" type="presOf" srcId="{C54C4D25-9601-4D2B-983F-8EC009780302}" destId="{2A779DA3-2F83-4035-B1C2-BFD42DCCBE16}" srcOrd="1" destOrd="0" presId="urn:microsoft.com/office/officeart/2005/8/layout/pyramid1"/>
    <dgm:cxn modelId="{42C13B5E-C9EF-40A1-8F85-716782CF9A2B}" type="presOf" srcId="{70709A7A-76D2-410F-8A62-6BC1F2BC4FC3}" destId="{EF084E0D-422B-4A30-B0A0-CAB4E8DF2957}" srcOrd="1" destOrd="0" presId="urn:microsoft.com/office/officeart/2005/8/layout/pyramid1"/>
    <dgm:cxn modelId="{F62EC735-B1D8-46E5-B9D4-63EA90FE8C25}" type="presOf" srcId="{767D15C5-E7CA-495C-B4AB-CB501F67FD66}" destId="{1F2E587A-5A67-4B98-8A3D-F9199EA2C7EE}" srcOrd="1" destOrd="0" presId="urn:microsoft.com/office/officeart/2005/8/layout/pyramid1"/>
    <dgm:cxn modelId="{FCF85137-B41B-4D2A-9C51-CB55937F1FEA}" type="presOf" srcId="{C54C4D25-9601-4D2B-983F-8EC009780302}" destId="{0B1DE72C-AE4E-48A1-B2D4-1C69CF5D5CFC}" srcOrd="0" destOrd="0" presId="urn:microsoft.com/office/officeart/2005/8/layout/pyramid1"/>
    <dgm:cxn modelId="{4C1FF715-D904-4C31-96AC-697E4779CC3F}" srcId="{FADDFC12-5C0D-4724-8247-911CDE588B55}" destId="{51B1AB0C-D70C-4E8C-B9BF-1260A7D8CB55}" srcOrd="1" destOrd="0" parTransId="{150E55AE-50D5-4CCC-A670-A72F496DE781}" sibTransId="{44FFCF00-756B-4DAD-B115-2F3997038188}"/>
    <dgm:cxn modelId="{487AE910-C3B7-4B48-B03C-C2985CC2DC4B}" type="presOf" srcId="{767D15C5-E7CA-495C-B4AB-CB501F67FD66}" destId="{8A0AB59C-E6F8-4D2D-86D5-5FB169089476}" srcOrd="0" destOrd="0" presId="urn:microsoft.com/office/officeart/2005/8/layout/pyramid1"/>
    <dgm:cxn modelId="{EAD2923D-5CB8-4F10-BC6C-D2C254C7B867}" srcId="{FADDFC12-5C0D-4724-8247-911CDE588B55}" destId="{C5141203-3F07-415E-988D-02E26AA601BB}" srcOrd="4" destOrd="0" parTransId="{3CACB0D4-AAAD-455F-BA09-90CEC94B560D}" sibTransId="{9888CF43-B9A7-4C67-895E-3A39E48FA194}"/>
    <dgm:cxn modelId="{6E4EA05E-EAF4-4CE8-B50C-1E89CF3384DF}" srcId="{C5141203-3F07-415E-988D-02E26AA601BB}" destId="{6FA39044-FFC5-42F0-A1C6-491556FEC817}" srcOrd="0" destOrd="0" parTransId="{750F39C3-756E-4345-B6EA-5004B9B92F01}" sibTransId="{1A6253B1-B6CE-4DBC-93E3-530724569140}"/>
    <dgm:cxn modelId="{BB6A1F66-2CC1-44BC-8FA9-8BF2AA6FA499}" type="presOf" srcId="{6FA39044-FFC5-42F0-A1C6-491556FEC817}" destId="{3AC903D6-3A56-4FBF-8D5E-42B3812675C8}" srcOrd="1" destOrd="0" presId="urn:microsoft.com/office/officeart/2005/8/layout/pyramid1"/>
    <dgm:cxn modelId="{0D2A7CD4-8D3B-49E3-8B06-8AA514265399}" srcId="{51B1AB0C-D70C-4E8C-B9BF-1260A7D8CB55}" destId="{26D604C9-94FB-4DE3-96C0-49FA4D37A286}" srcOrd="0" destOrd="0" parTransId="{25758A74-2F75-4D51-B8FB-C203A6947598}" sibTransId="{0E5BBE11-5053-4FF5-AF65-1F6B54C46138}"/>
    <dgm:cxn modelId="{F35C52F4-13D4-46EB-A637-AC10A24A1569}" type="presOf" srcId="{6FA39044-FFC5-42F0-A1C6-491556FEC817}" destId="{60BDD516-E98D-4DC6-96D8-3F174D88AEC0}" srcOrd="0" destOrd="0" presId="urn:microsoft.com/office/officeart/2005/8/layout/pyramid1"/>
    <dgm:cxn modelId="{DFFD52D4-76B0-4E57-9708-5E2A16BD7F94}" srcId="{C54C4D25-9601-4D2B-983F-8EC009780302}" destId="{3D7C320B-6546-4F0E-8A63-C2CBBE0CBE79}" srcOrd="0" destOrd="0" parTransId="{69E34873-241D-4382-98E6-0E1BF346BE89}" sibTransId="{226D62CE-2330-4702-A985-296A2A20FF3B}"/>
    <dgm:cxn modelId="{6688D212-5D57-44F0-AF3D-43BE34C678F0}" type="presOf" srcId="{26D604C9-94FB-4DE3-96C0-49FA4D37A286}" destId="{9BA7C528-D63E-41E6-9DD9-A5113E8E8FBA}" srcOrd="0" destOrd="0" presId="urn:microsoft.com/office/officeart/2005/8/layout/pyramid1"/>
    <dgm:cxn modelId="{7B18417B-69F2-4207-A4AC-302347AD09C7}" type="presOf" srcId="{C5141203-3F07-415E-988D-02E26AA601BB}" destId="{F307062A-3013-49B5-8A44-4873FB315B40}" srcOrd="1" destOrd="0" presId="urn:microsoft.com/office/officeart/2005/8/layout/pyramid1"/>
    <dgm:cxn modelId="{5A6B5593-F290-4C2A-A2C5-DC0CE10C365E}" type="presOf" srcId="{3D7C320B-6546-4F0E-8A63-C2CBBE0CBE79}" destId="{0591F021-273F-4610-9027-79DAC8435A66}" srcOrd="0" destOrd="0" presId="urn:microsoft.com/office/officeart/2005/8/layout/pyramid1"/>
    <dgm:cxn modelId="{73BB7D04-59FC-4E94-87C5-A6FAA8C3418A}" type="presOf" srcId="{70771A20-06A1-4D03-917C-7B770EE4D3FF}" destId="{065CDC25-70E5-4839-A9E0-A9DD43271719}" srcOrd="0" destOrd="0" presId="urn:microsoft.com/office/officeart/2005/8/layout/pyramid1"/>
    <dgm:cxn modelId="{957B1972-6E20-478F-9868-A64F27FDCACD}" srcId="{70771A20-06A1-4D03-917C-7B770EE4D3FF}" destId="{70709A7A-76D2-410F-8A62-6BC1F2BC4FC3}" srcOrd="0" destOrd="0" parTransId="{3988C804-8478-404B-BFAA-EBDB5ADC492F}" sibTransId="{A42E31F6-35A4-4BA6-A045-88D7AD5091FB}"/>
    <dgm:cxn modelId="{705E6AD9-4A36-4374-B44F-8A9148566AE9}" type="presOf" srcId="{C5141203-3F07-415E-988D-02E26AA601BB}" destId="{8558562A-A046-47AB-8226-8CF8B73EEE4B}" srcOrd="0" destOrd="0" presId="urn:microsoft.com/office/officeart/2005/8/layout/pyramid1"/>
    <dgm:cxn modelId="{51D56259-8BD9-4347-81AC-62E4EDC3D1A4}" type="presOf" srcId="{FC6B5EB3-7502-4C2C-A656-7B73EAFA2EE0}" destId="{EB7BE28A-22A2-458B-B83A-9B7B5C837C55}" srcOrd="0" destOrd="0" presId="urn:microsoft.com/office/officeart/2005/8/layout/pyramid1"/>
    <dgm:cxn modelId="{6CE7E481-97DD-4E2F-BB2C-592FC3556B5D}" type="presOf" srcId="{70709A7A-76D2-410F-8A62-6BC1F2BC4FC3}" destId="{55A9761A-1F79-4EC2-972F-AB1E8CF122B7}" srcOrd="0" destOrd="0" presId="urn:microsoft.com/office/officeart/2005/8/layout/pyramid1"/>
    <dgm:cxn modelId="{AB22EF02-BE02-4D52-ACEA-EC9EF1FDF30C}" srcId="{767D15C5-E7CA-495C-B4AB-CB501F67FD66}" destId="{FC6B5EB3-7502-4C2C-A656-7B73EAFA2EE0}" srcOrd="0" destOrd="0" parTransId="{3AE66BDB-1042-4FA8-B862-B7829110CA3B}" sibTransId="{7461EB29-14C8-43C9-971D-2F6BE58CE4C2}"/>
    <dgm:cxn modelId="{F4E3E326-1A17-426F-BF0D-0011341794D1}" type="presOf" srcId="{FC6B5EB3-7502-4C2C-A656-7B73EAFA2EE0}" destId="{EDF92C89-2254-4550-A17E-6CF773D6FD7C}" srcOrd="1" destOrd="0" presId="urn:microsoft.com/office/officeart/2005/8/layout/pyramid1"/>
    <dgm:cxn modelId="{E452C588-DDDA-4E3A-89F8-723270D57B22}" type="presOf" srcId="{26D604C9-94FB-4DE3-96C0-49FA4D37A286}" destId="{B4DF9302-2CAF-4A46-B231-3C73F95CAEEC}" srcOrd="1" destOrd="0" presId="urn:microsoft.com/office/officeart/2005/8/layout/pyramid1"/>
    <dgm:cxn modelId="{D6EBEAFA-873E-4817-995A-8FE733EB79CF}" srcId="{FADDFC12-5C0D-4724-8247-911CDE588B55}" destId="{C54C4D25-9601-4D2B-983F-8EC009780302}" srcOrd="3" destOrd="0" parTransId="{955E9F18-B50E-488A-BC73-D1D83800769D}" sibTransId="{78434759-8C7C-44EA-B1C2-BAE846732523}"/>
    <dgm:cxn modelId="{686160A0-21CF-491D-8AFD-48B9A8EE3F40}" type="presParOf" srcId="{21FA9F69-23E5-49F6-B09F-C098C24DCB6A}" destId="{6C5A4E61-56C9-421B-88DA-1399383EA2F1}" srcOrd="0" destOrd="0" presId="urn:microsoft.com/office/officeart/2005/8/layout/pyramid1"/>
    <dgm:cxn modelId="{DC1DD9BF-E443-4D6A-977E-91FAF28291CE}" type="presParOf" srcId="{6C5A4E61-56C9-421B-88DA-1399383EA2F1}" destId="{EB7BE28A-22A2-458B-B83A-9B7B5C837C55}" srcOrd="0" destOrd="0" presId="urn:microsoft.com/office/officeart/2005/8/layout/pyramid1"/>
    <dgm:cxn modelId="{0CADDB06-7B59-427A-9697-ADF8EC5F32D7}" type="presParOf" srcId="{6C5A4E61-56C9-421B-88DA-1399383EA2F1}" destId="{EDF92C89-2254-4550-A17E-6CF773D6FD7C}" srcOrd="1" destOrd="0" presId="urn:microsoft.com/office/officeart/2005/8/layout/pyramid1"/>
    <dgm:cxn modelId="{5ADEDF31-2387-4C0B-A570-BEC631904D22}" type="presParOf" srcId="{6C5A4E61-56C9-421B-88DA-1399383EA2F1}" destId="{8A0AB59C-E6F8-4D2D-86D5-5FB169089476}" srcOrd="2" destOrd="0" presId="urn:microsoft.com/office/officeart/2005/8/layout/pyramid1"/>
    <dgm:cxn modelId="{694275D8-DE02-45AA-BAD1-443104FB8CA1}" type="presParOf" srcId="{6C5A4E61-56C9-421B-88DA-1399383EA2F1}" destId="{1F2E587A-5A67-4B98-8A3D-F9199EA2C7EE}" srcOrd="3" destOrd="0" presId="urn:microsoft.com/office/officeart/2005/8/layout/pyramid1"/>
    <dgm:cxn modelId="{F63EDDC9-83B9-40E7-AC25-A8E330B24EF9}" type="presParOf" srcId="{21FA9F69-23E5-49F6-B09F-C098C24DCB6A}" destId="{65B0219E-252E-4A0D-98CA-BB68263379B8}" srcOrd="1" destOrd="0" presId="urn:microsoft.com/office/officeart/2005/8/layout/pyramid1"/>
    <dgm:cxn modelId="{BF22D5B8-2CC3-4039-9029-1DB8599F5AFB}" type="presParOf" srcId="{65B0219E-252E-4A0D-98CA-BB68263379B8}" destId="{9BA7C528-D63E-41E6-9DD9-A5113E8E8FBA}" srcOrd="0" destOrd="0" presId="urn:microsoft.com/office/officeart/2005/8/layout/pyramid1"/>
    <dgm:cxn modelId="{624F3D9F-CD73-45F4-8253-1A414640B540}" type="presParOf" srcId="{65B0219E-252E-4A0D-98CA-BB68263379B8}" destId="{B4DF9302-2CAF-4A46-B231-3C73F95CAEEC}" srcOrd="1" destOrd="0" presId="urn:microsoft.com/office/officeart/2005/8/layout/pyramid1"/>
    <dgm:cxn modelId="{75893BB0-9005-45A9-B473-5A4E755F10D9}" type="presParOf" srcId="{65B0219E-252E-4A0D-98CA-BB68263379B8}" destId="{EEE38C1C-0289-40F7-BB2B-6E3771A0DCA6}" srcOrd="2" destOrd="0" presId="urn:microsoft.com/office/officeart/2005/8/layout/pyramid1"/>
    <dgm:cxn modelId="{8238C4E3-5180-4735-B905-B405D2FB387C}" type="presParOf" srcId="{65B0219E-252E-4A0D-98CA-BB68263379B8}" destId="{25A9B9FB-4CA5-4141-9FAB-BC64AB648FF3}" srcOrd="3" destOrd="0" presId="urn:microsoft.com/office/officeart/2005/8/layout/pyramid1"/>
    <dgm:cxn modelId="{674A1A9A-955B-4BA4-9ED3-002A67742AB7}" type="presParOf" srcId="{21FA9F69-23E5-49F6-B09F-C098C24DCB6A}" destId="{2C5DF10A-3484-4D14-A303-8A9A1A069571}" srcOrd="2" destOrd="0" presId="urn:microsoft.com/office/officeart/2005/8/layout/pyramid1"/>
    <dgm:cxn modelId="{13C3785A-4414-40E5-950F-33E0749BA12B}" type="presParOf" srcId="{2C5DF10A-3484-4D14-A303-8A9A1A069571}" destId="{55A9761A-1F79-4EC2-972F-AB1E8CF122B7}" srcOrd="0" destOrd="0" presId="urn:microsoft.com/office/officeart/2005/8/layout/pyramid1"/>
    <dgm:cxn modelId="{054DD67D-05C6-4E17-83F6-0CE8BEB0A1A1}" type="presParOf" srcId="{2C5DF10A-3484-4D14-A303-8A9A1A069571}" destId="{EF084E0D-422B-4A30-B0A0-CAB4E8DF2957}" srcOrd="1" destOrd="0" presId="urn:microsoft.com/office/officeart/2005/8/layout/pyramid1"/>
    <dgm:cxn modelId="{4F2EF375-B66A-4EE6-B123-362E40FE8076}" type="presParOf" srcId="{2C5DF10A-3484-4D14-A303-8A9A1A069571}" destId="{065CDC25-70E5-4839-A9E0-A9DD43271719}" srcOrd="2" destOrd="0" presId="urn:microsoft.com/office/officeart/2005/8/layout/pyramid1"/>
    <dgm:cxn modelId="{93D05633-7FCB-4E3A-88EE-6D4B85AA59C8}" type="presParOf" srcId="{2C5DF10A-3484-4D14-A303-8A9A1A069571}" destId="{8092543E-BEE7-4655-BC69-25D626016534}" srcOrd="3" destOrd="0" presId="urn:microsoft.com/office/officeart/2005/8/layout/pyramid1"/>
    <dgm:cxn modelId="{4B0DB8C1-A976-423C-98DF-8FBFF0054C48}" type="presParOf" srcId="{21FA9F69-23E5-49F6-B09F-C098C24DCB6A}" destId="{A3B4C307-EF21-4495-93AB-1DF148FA559F}" srcOrd="3" destOrd="0" presId="urn:microsoft.com/office/officeart/2005/8/layout/pyramid1"/>
    <dgm:cxn modelId="{914DB67C-B0C0-4CD1-95BA-F290E7C85C45}" type="presParOf" srcId="{A3B4C307-EF21-4495-93AB-1DF148FA559F}" destId="{0591F021-273F-4610-9027-79DAC8435A66}" srcOrd="0" destOrd="0" presId="urn:microsoft.com/office/officeart/2005/8/layout/pyramid1"/>
    <dgm:cxn modelId="{0DA86F41-57C7-420C-B916-F063797A044C}" type="presParOf" srcId="{A3B4C307-EF21-4495-93AB-1DF148FA559F}" destId="{D8D162CF-C4DB-4148-A167-DB4066DD59B8}" srcOrd="1" destOrd="0" presId="urn:microsoft.com/office/officeart/2005/8/layout/pyramid1"/>
    <dgm:cxn modelId="{C72DF80B-B849-4DED-9548-A9C4E35E807A}" type="presParOf" srcId="{A3B4C307-EF21-4495-93AB-1DF148FA559F}" destId="{0B1DE72C-AE4E-48A1-B2D4-1C69CF5D5CFC}" srcOrd="2" destOrd="0" presId="urn:microsoft.com/office/officeart/2005/8/layout/pyramid1"/>
    <dgm:cxn modelId="{3D9C1219-69C6-4838-AB99-A41AEA52418A}" type="presParOf" srcId="{A3B4C307-EF21-4495-93AB-1DF148FA559F}" destId="{2A779DA3-2F83-4035-B1C2-BFD42DCCBE16}" srcOrd="3" destOrd="0" presId="urn:microsoft.com/office/officeart/2005/8/layout/pyramid1"/>
    <dgm:cxn modelId="{47C90107-BAE3-43B7-B085-7C49AC1D8AFA}" type="presParOf" srcId="{21FA9F69-23E5-49F6-B09F-C098C24DCB6A}" destId="{CA42A95C-88E4-4624-8331-D5ED8C8ED69C}" srcOrd="4" destOrd="0" presId="urn:microsoft.com/office/officeart/2005/8/layout/pyramid1"/>
    <dgm:cxn modelId="{82FE4A9A-CC15-4DED-A261-CCD726726F3A}" type="presParOf" srcId="{CA42A95C-88E4-4624-8331-D5ED8C8ED69C}" destId="{60BDD516-E98D-4DC6-96D8-3F174D88AEC0}" srcOrd="0" destOrd="0" presId="urn:microsoft.com/office/officeart/2005/8/layout/pyramid1"/>
    <dgm:cxn modelId="{359031F4-E105-4B03-8F2B-FA097A3700FB}" type="presParOf" srcId="{CA42A95C-88E4-4624-8331-D5ED8C8ED69C}" destId="{3AC903D6-3A56-4FBF-8D5E-42B3812675C8}" srcOrd="1" destOrd="0" presId="urn:microsoft.com/office/officeart/2005/8/layout/pyramid1"/>
    <dgm:cxn modelId="{5F2B98A4-FBB0-47F2-B438-92440E3F56DD}" type="presParOf" srcId="{CA42A95C-88E4-4624-8331-D5ED8C8ED69C}" destId="{8558562A-A046-47AB-8226-8CF8B73EEE4B}" srcOrd="2" destOrd="0" presId="urn:microsoft.com/office/officeart/2005/8/layout/pyramid1"/>
    <dgm:cxn modelId="{36E111B8-FA4E-4AA8-AF23-8C4EF15968E9}" type="presParOf" srcId="{CA42A95C-88E4-4624-8331-D5ED8C8ED69C}" destId="{F307062A-3013-49B5-8A44-4873FB315B40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B33BD-82E7-4FF9-A723-1BB68AAB287F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F0427F7-12CB-4F9D-9833-1A6B78612502}">
      <dgm:prSet/>
      <dgm:spPr/>
      <dgm:t>
        <a:bodyPr/>
        <a:lstStyle/>
        <a:p>
          <a:pPr algn="ctr" rtl="0"/>
          <a:r>
            <a:rPr lang="es-PE" dirty="0" smtClean="0"/>
            <a:t>Acuerdos: 69%</a:t>
          </a:r>
          <a:endParaRPr lang="es-PE" dirty="0"/>
        </a:p>
      </dgm:t>
    </dgm:pt>
    <dgm:pt modelId="{DF1AB347-3B17-408F-9029-526F4A039B73}" type="parTrans" cxnId="{3AE35E8A-5D63-4A03-8C50-47412F272CD2}">
      <dgm:prSet/>
      <dgm:spPr/>
      <dgm:t>
        <a:bodyPr/>
        <a:lstStyle/>
        <a:p>
          <a:pPr algn="ctr"/>
          <a:endParaRPr lang="es-PE"/>
        </a:p>
      </dgm:t>
    </dgm:pt>
    <dgm:pt modelId="{325D4B92-A8BF-4934-A794-B133CC0BDDBB}" type="sibTrans" cxnId="{3AE35E8A-5D63-4A03-8C50-47412F272CD2}">
      <dgm:prSet/>
      <dgm:spPr/>
      <dgm:t>
        <a:bodyPr/>
        <a:lstStyle/>
        <a:p>
          <a:pPr algn="ctr"/>
          <a:endParaRPr lang="es-PE"/>
        </a:p>
      </dgm:t>
    </dgm:pt>
    <dgm:pt modelId="{65421F5C-69CB-4DE8-B6F5-6F1870A82F35}">
      <dgm:prSet/>
      <dgm:spPr/>
      <dgm:t>
        <a:bodyPr/>
        <a:lstStyle/>
        <a:p>
          <a:pPr algn="ctr" rtl="0"/>
          <a:r>
            <a:rPr lang="es-PE" dirty="0" smtClean="0"/>
            <a:t>Condena: 31%</a:t>
          </a:r>
          <a:endParaRPr lang="es-PE" dirty="0"/>
        </a:p>
      </dgm:t>
    </dgm:pt>
    <dgm:pt modelId="{C1FC472D-AC55-4D58-B2B1-113D8A56D0F0}" type="parTrans" cxnId="{BB1A7121-6343-458F-8C36-5B19BC80AF7A}">
      <dgm:prSet/>
      <dgm:spPr/>
      <dgm:t>
        <a:bodyPr/>
        <a:lstStyle/>
        <a:p>
          <a:pPr algn="ctr"/>
          <a:endParaRPr lang="es-PE"/>
        </a:p>
      </dgm:t>
    </dgm:pt>
    <dgm:pt modelId="{0BD5F7D8-CA86-4F36-A511-0A6642F07FFD}" type="sibTrans" cxnId="{BB1A7121-6343-458F-8C36-5B19BC80AF7A}">
      <dgm:prSet/>
      <dgm:spPr/>
      <dgm:t>
        <a:bodyPr/>
        <a:lstStyle/>
        <a:p>
          <a:pPr algn="ctr"/>
          <a:endParaRPr lang="es-PE"/>
        </a:p>
      </dgm:t>
    </dgm:pt>
    <dgm:pt modelId="{206FC554-CC79-4AFA-8E6A-3D575311E2C8}" type="pres">
      <dgm:prSet presAssocID="{242B33BD-82E7-4FF9-A723-1BB68AAB287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2FFAB5-A421-456E-801A-85202CCA21B8}" type="pres">
      <dgm:prSet presAssocID="{242B33BD-82E7-4FF9-A723-1BB68AAB287F}" presName="divider" presStyleLbl="fgShp" presStyleIdx="0" presStyleCnt="1"/>
      <dgm:spPr/>
    </dgm:pt>
    <dgm:pt modelId="{7B45D3D6-F875-4D07-84E0-51B46AFDE8B1}" type="pres">
      <dgm:prSet presAssocID="{3F0427F7-12CB-4F9D-9833-1A6B78612502}" presName="downArrow" presStyleLbl="node1" presStyleIdx="0" presStyleCnt="2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</dgm:pt>
    <dgm:pt modelId="{4FCBBDAA-A713-4B84-8814-DBE6B3987E1B}" type="pres">
      <dgm:prSet presAssocID="{3F0427F7-12CB-4F9D-9833-1A6B7861250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A16383-8DB6-409A-BC12-D74F9411B3DD}" type="pres">
      <dgm:prSet presAssocID="{65421F5C-69CB-4DE8-B6F5-6F1870A82F35}" presName="upArrow" presStyleLbl="node1" presStyleIdx="1" presStyleCnt="2"/>
      <dgm:spPr>
        <a:gradFill flip="none" rotWithShape="0">
          <a:gsLst>
            <a:gs pos="0">
              <a:schemeClr val="accent5">
                <a:hueOff val="-14400000"/>
                <a:satOff val="97297"/>
                <a:lumOff val="-5882"/>
                <a:shade val="30000"/>
                <a:satMod val="115000"/>
              </a:schemeClr>
            </a:gs>
            <a:gs pos="50000">
              <a:schemeClr val="accent5">
                <a:hueOff val="-14400000"/>
                <a:satOff val="97297"/>
                <a:lumOff val="-5882"/>
                <a:shade val="67500"/>
                <a:satMod val="115000"/>
              </a:schemeClr>
            </a:gs>
            <a:gs pos="100000">
              <a:schemeClr val="accent5">
                <a:hueOff val="-14400000"/>
                <a:satOff val="97297"/>
                <a:lumOff val="-5882"/>
                <a:shade val="100000"/>
                <a:satMod val="115000"/>
              </a:schemeClr>
            </a:gs>
          </a:gsLst>
          <a:lin ang="5400000" scaled="1"/>
          <a:tileRect/>
        </a:gradFill>
      </dgm:spPr>
    </dgm:pt>
    <dgm:pt modelId="{8F81F1E0-54A2-4D25-A75A-AC8BE6224525}" type="pres">
      <dgm:prSet presAssocID="{65421F5C-69CB-4DE8-B6F5-6F1870A82F35}" presName="upArrowText" presStyleLbl="revTx" presStyleIdx="1" presStyleCnt="2" custLinFactNeighborX="-2487" custLinFactNeighborY="-155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301ECD-49C0-4FAD-B4DC-C6DD89E9917F}" type="presOf" srcId="{65421F5C-69CB-4DE8-B6F5-6F1870A82F35}" destId="{8F81F1E0-54A2-4D25-A75A-AC8BE6224525}" srcOrd="0" destOrd="0" presId="urn:microsoft.com/office/officeart/2005/8/layout/arrow3"/>
    <dgm:cxn modelId="{BB1A7121-6343-458F-8C36-5B19BC80AF7A}" srcId="{242B33BD-82E7-4FF9-A723-1BB68AAB287F}" destId="{65421F5C-69CB-4DE8-B6F5-6F1870A82F35}" srcOrd="1" destOrd="0" parTransId="{C1FC472D-AC55-4D58-B2B1-113D8A56D0F0}" sibTransId="{0BD5F7D8-CA86-4F36-A511-0A6642F07FFD}"/>
    <dgm:cxn modelId="{3AE35E8A-5D63-4A03-8C50-47412F272CD2}" srcId="{242B33BD-82E7-4FF9-A723-1BB68AAB287F}" destId="{3F0427F7-12CB-4F9D-9833-1A6B78612502}" srcOrd="0" destOrd="0" parTransId="{DF1AB347-3B17-408F-9029-526F4A039B73}" sibTransId="{325D4B92-A8BF-4934-A794-B133CC0BDDBB}"/>
    <dgm:cxn modelId="{94A72BC0-6E0D-459A-90E4-0604765D0092}" type="presOf" srcId="{3F0427F7-12CB-4F9D-9833-1A6B78612502}" destId="{4FCBBDAA-A713-4B84-8814-DBE6B3987E1B}" srcOrd="0" destOrd="0" presId="urn:microsoft.com/office/officeart/2005/8/layout/arrow3"/>
    <dgm:cxn modelId="{A2646B1C-9B13-4E5A-B662-7BE79A12E013}" type="presOf" srcId="{242B33BD-82E7-4FF9-A723-1BB68AAB287F}" destId="{206FC554-CC79-4AFA-8E6A-3D575311E2C8}" srcOrd="0" destOrd="0" presId="urn:microsoft.com/office/officeart/2005/8/layout/arrow3"/>
    <dgm:cxn modelId="{7F1A3B55-75E0-48CB-BFA4-84D1BA975428}" type="presParOf" srcId="{206FC554-CC79-4AFA-8E6A-3D575311E2C8}" destId="{AF2FFAB5-A421-456E-801A-85202CCA21B8}" srcOrd="0" destOrd="0" presId="urn:microsoft.com/office/officeart/2005/8/layout/arrow3"/>
    <dgm:cxn modelId="{64206FED-A499-4D48-9E4E-20B4884DBF58}" type="presParOf" srcId="{206FC554-CC79-4AFA-8E6A-3D575311E2C8}" destId="{7B45D3D6-F875-4D07-84E0-51B46AFDE8B1}" srcOrd="1" destOrd="0" presId="urn:microsoft.com/office/officeart/2005/8/layout/arrow3"/>
    <dgm:cxn modelId="{25F71C38-8F45-4CB8-AA33-4DE4BAD8BB44}" type="presParOf" srcId="{206FC554-CC79-4AFA-8E6A-3D575311E2C8}" destId="{4FCBBDAA-A713-4B84-8814-DBE6B3987E1B}" srcOrd="2" destOrd="0" presId="urn:microsoft.com/office/officeart/2005/8/layout/arrow3"/>
    <dgm:cxn modelId="{CFC1FDA5-16B6-4AC5-8B6C-934A3AE85EA2}" type="presParOf" srcId="{206FC554-CC79-4AFA-8E6A-3D575311E2C8}" destId="{71A16383-8DB6-409A-BC12-D74F9411B3DD}" srcOrd="3" destOrd="0" presId="urn:microsoft.com/office/officeart/2005/8/layout/arrow3"/>
    <dgm:cxn modelId="{405A675B-99F3-441F-A11F-93319FD8F2BF}" type="presParOf" srcId="{206FC554-CC79-4AFA-8E6A-3D575311E2C8}" destId="{8F81F1E0-54A2-4D25-A75A-AC8BE622452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446FFE-BC5D-4F6E-935D-ED9668CDCA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58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589CC5E-1C81-4202-91FC-3ABDF79340B1}" type="datetimeFigureOut">
              <a:rPr lang="es-ES"/>
              <a:pPr>
                <a:defRPr/>
              </a:pPr>
              <a:t>28/06/2016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A4248E7-750C-42A7-B5E5-A9F82029A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21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28D5F-C2B6-4208-BC0E-61BA3974A32A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28D5F-C2B6-4208-BC0E-61BA3974A32A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237E4-3ADE-43CD-82CB-1A437A84A23D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PE" smtClean="0">
              <a:ea typeface="ＭＳ Ｐゴシック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97CC5-5AD7-4239-8AD3-DB42353D96DC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0C0D-8377-4679-ADA2-6A8E9997D2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4694-2DAD-4D55-903A-BAD4D1962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767F-B996-4C94-AC09-1B62E3F1CC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0C0D-8377-4679-ADA2-6A8E9997D2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4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F9F3-42C9-422B-9D2A-44094CA6FD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569B-FA22-4AE9-8B0B-4180A6D0AB7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CD9A-066A-40CD-99C6-376DF4C407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2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5C90-B229-498C-BA6D-A7C68CFCDF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4F08-5ADB-4280-AECC-90675712C1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2C4D-EDBF-43CC-8CAF-221F26469D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0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163D-F131-4187-A067-6E3C413AE6F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F9F3-42C9-422B-9D2A-44094CA6FD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9046-09C0-4E6B-B1B8-120F3112E4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4694-2DAD-4D55-903A-BAD4D19625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7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767F-B996-4C94-AC09-1B62E3F1CC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569B-FA22-4AE9-8B0B-4180A6D0AB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CD9A-066A-40CD-99C6-376DF4C407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5C90-B229-498C-BA6D-A7C68CFCD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4F08-5ADB-4280-AECC-90675712C1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2C4D-EDBF-43CC-8CAF-221F26469D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163D-F131-4187-A067-6E3C413AE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9046-09C0-4E6B-B1B8-120F3112E4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9122ABB-93A7-41E6-AF2C-B921ECFC2B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9122ABB-93A7-41E6-AF2C-B921ECFC2B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1818" cy="99970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Contenido del Programa de Cumplimiento Penal</a:t>
            </a:r>
            <a:endParaRPr lang="es-PE" sz="2800" b="1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612775" y="1412741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611560" y="1476448"/>
            <a:ext cx="7416824" cy="30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	Designación de «Auditor Interno Penal»  (autonomía)</a:t>
            </a:r>
          </a:p>
          <a:p>
            <a:pPr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	Identificación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de las actividades generadoras de riesgos penales en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la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empresa (Mapa de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Riesgos)</a:t>
            </a:r>
          </a:p>
          <a:p>
            <a:pPr algn="just">
              <a:tabLst>
                <a:tab pos="355600" algn="l"/>
              </a:tabLst>
              <a:defRPr/>
            </a:pPr>
            <a:endParaRPr lang="es-PE" dirty="0" smtClean="0">
              <a:solidFill>
                <a:schemeClr val="bg2">
                  <a:lumMod val="50000"/>
                </a:schemeClr>
              </a:solidFill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	Establecimiento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de protocolos de actuación específicos para áreas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de riesgo</a:t>
            </a:r>
          </a:p>
          <a:p>
            <a:pPr algn="just">
              <a:tabLst>
                <a:tab pos="355600" algn="l"/>
              </a:tabLst>
              <a:defRPr/>
            </a:pPr>
            <a:endParaRPr lang="es-PE" dirty="0" smtClean="0">
              <a:solidFill>
                <a:schemeClr val="bg2">
                  <a:lumMod val="50000"/>
                </a:schemeClr>
              </a:solidFill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	Auditoría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de los recursos financieros asignados a las áreas de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riesgo</a:t>
            </a:r>
          </a:p>
          <a:p>
            <a:pPr algn="just">
              <a:tabLst>
                <a:tab pos="355600" algn="l"/>
              </a:tabLst>
              <a:defRPr/>
            </a:pPr>
            <a:endParaRPr lang="es-PE" dirty="0" smtClean="0">
              <a:solidFill>
                <a:schemeClr val="bg2">
                  <a:lumMod val="50000"/>
                </a:schemeClr>
              </a:solidFill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	Implementación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de sistemas de denuncia (protección del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denunciante)</a:t>
            </a:r>
          </a:p>
          <a:p>
            <a:pPr algn="just">
              <a:tabLst>
                <a:tab pos="355600" algn="l"/>
              </a:tabLst>
              <a:defRPr/>
            </a:pPr>
            <a:endParaRPr lang="es-PE" dirty="0" smtClean="0">
              <a:solidFill>
                <a:schemeClr val="bg2">
                  <a:lumMod val="50000"/>
                </a:schemeClr>
              </a:solidFill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Investigaciones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internas para perseguir y sancionar a trabajadores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o </a:t>
            </a:r>
            <a:r>
              <a:rPr lang="es-PE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directivos que incumplan el modelo de prevención.</a:t>
            </a:r>
            <a:endParaRPr lang="es-ES" dirty="0">
              <a:solidFill>
                <a:schemeClr val="bg2">
                  <a:lumMod val="50000"/>
                </a:schemeClr>
              </a:solidFill>
              <a:cs typeface="ＭＳ Ｐゴシック" charset="0"/>
            </a:endParaRPr>
          </a:p>
          <a:p>
            <a:pPr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lvl="1"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CONTENIDO</a:t>
            </a:r>
            <a:endParaRPr lang="es-PE" sz="1000" b="1" dirty="0">
              <a:solidFill>
                <a:srgbClr val="A411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911" y="433972"/>
            <a:ext cx="7560840" cy="982271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¿Cómo detectaron las autoridades los actos de soborno transnacional?</a:t>
            </a:r>
            <a:endParaRPr lang="es-PE" sz="28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5" y="1484788"/>
            <a:ext cx="828092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PE" sz="700" dirty="0">
              <a:latin typeface="Gill Sans MT" panose="020B0502020104020203" pitchFamily="34" charset="0"/>
            </a:endParaRPr>
          </a:p>
          <a:p>
            <a:pPr lvl="1"/>
            <a:endParaRPr lang="es-PE" sz="30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98214028"/>
              </p:ext>
            </p:extLst>
          </p:nvPr>
        </p:nvGraphicFramePr>
        <p:xfrm>
          <a:off x="261930" y="1417635"/>
          <a:ext cx="8327958" cy="402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1930" y="5727704"/>
            <a:ext cx="7758126" cy="477318"/>
          </a:xfrm>
          <a:prstGeom prst="rect">
            <a:avLst/>
          </a:prstGeom>
          <a:noFill/>
        </p:spPr>
        <p:txBody>
          <a:bodyPr wrap="square" lIns="76462" tIns="38231" rIns="76462" bIns="38231" rtlCol="0">
            <a:spAutoFit/>
          </a:bodyPr>
          <a:lstStyle/>
          <a:p>
            <a:r>
              <a:rPr lang="es-PE" sz="1300" dirty="0" smtClean="0">
                <a:latin typeface="Gill Sans MT" panose="020B0502020104020203" pitchFamily="34" charset="0"/>
              </a:rPr>
              <a:t>Fuente: Análisis de la OCDE sobre casos de cohecho internacional concluidos entre el 15.2.1999  y 1.6.2014</a:t>
            </a:r>
            <a:endParaRPr lang="es-PE" sz="13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911" y="433972"/>
            <a:ext cx="7560840" cy="982271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¿Cómo tomaron conocimiento del delito las empresas que confesaron?</a:t>
            </a:r>
            <a:endParaRPr lang="es-PE" sz="28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5" y="1484788"/>
            <a:ext cx="828092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PE" sz="700" dirty="0">
              <a:latin typeface="Gill Sans MT" panose="020B0502020104020203" pitchFamily="34" charset="0"/>
            </a:endParaRPr>
          </a:p>
          <a:p>
            <a:pPr lvl="1"/>
            <a:endParaRPr lang="es-PE" sz="3000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43321327"/>
              </p:ext>
            </p:extLst>
          </p:nvPr>
        </p:nvGraphicFramePr>
        <p:xfrm>
          <a:off x="549268" y="1417635"/>
          <a:ext cx="8327958" cy="402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1930" y="5727704"/>
            <a:ext cx="7758126" cy="477318"/>
          </a:xfrm>
          <a:prstGeom prst="rect">
            <a:avLst/>
          </a:prstGeom>
          <a:noFill/>
        </p:spPr>
        <p:txBody>
          <a:bodyPr wrap="square" lIns="76462" tIns="38231" rIns="76462" bIns="38231" rtlCol="0">
            <a:spAutoFit/>
          </a:bodyPr>
          <a:lstStyle/>
          <a:p>
            <a:r>
              <a:rPr lang="es-PE" sz="1300" dirty="0" smtClean="0">
                <a:latin typeface="Gill Sans MT" panose="020B0502020104020203" pitchFamily="34" charset="0"/>
              </a:rPr>
              <a:t>Fuente: Análisis de la OCDE sobre casos de cohecho internacional concluidos entre el 15.2.1999  y 01.6.2014</a:t>
            </a:r>
            <a:endParaRPr lang="es-PE" sz="13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25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313" y="502040"/>
            <a:ext cx="8229600" cy="884895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Personas que realizan el soborno según su posición en la empresa</a:t>
            </a:r>
            <a:endParaRPr lang="es-ES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303163"/>
              </p:ext>
            </p:extLst>
          </p:nvPr>
        </p:nvGraphicFramePr>
        <p:xfrm>
          <a:off x="549268" y="1704972"/>
          <a:ext cx="7869693" cy="373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49268" y="5727704"/>
            <a:ext cx="7315098" cy="477318"/>
          </a:xfrm>
          <a:prstGeom prst="rect">
            <a:avLst/>
          </a:prstGeom>
          <a:noFill/>
        </p:spPr>
        <p:txBody>
          <a:bodyPr wrap="square" lIns="76462" tIns="38231" rIns="76462" bIns="38231" rtlCol="0">
            <a:spAutoFit/>
          </a:bodyPr>
          <a:lstStyle/>
          <a:p>
            <a:r>
              <a:rPr lang="es-PE" sz="1300" dirty="0" smtClean="0">
                <a:latin typeface="Gill Sans MT" panose="020B0502020104020203" pitchFamily="34" charset="0"/>
              </a:rPr>
              <a:t>Fuente: Análisis de la OCDE sobre casos de cohecho internacional concluidos entre el 15.2.1999 y 1.6.2014</a:t>
            </a:r>
            <a:endParaRPr lang="es-PE" sz="13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5146676" y="1417635"/>
            <a:ext cx="3735394" cy="4022731"/>
            <a:chOff x="7477814" y="1207598"/>
            <a:chExt cx="3285125" cy="41175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"/>
            <p:cNvSpPr/>
            <p:nvPr/>
          </p:nvSpPr>
          <p:spPr>
            <a:xfrm>
              <a:off x="7477814" y="1207598"/>
              <a:ext cx="3285125" cy="4117500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12334159"/>
                <a:satOff val="-17537"/>
                <a:lumOff val="2159"/>
                <a:alphaOff val="0"/>
              </a:schemeClr>
            </a:lnRef>
            <a:fillRef idx="1">
              <a:schemeClr val="accent3">
                <a:tint val="40000"/>
                <a:alpha val="90000"/>
                <a:hueOff val="12334159"/>
                <a:satOff val="-17537"/>
                <a:lumOff val="2159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12334159"/>
                <a:satOff val="-17537"/>
                <a:lumOff val="21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7477814" y="1207598"/>
              <a:ext cx="3278268" cy="4117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b" anchorCtr="0">
              <a:noAutofit/>
            </a:bodyPr>
            <a:lstStyle/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PE" dirty="0" smtClean="0"/>
                <a:t>La ley peruana contempla la figura de la «Terminación Anticipada», con beneficio de reducción de 1/6 de la sanción.</a:t>
              </a:r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es-PE" dirty="0" smtClean="0"/>
            </a:p>
            <a:p>
              <a:pPr marL="191155" lvl="1" indent="-191155" defTabSz="929227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PE" dirty="0" smtClean="0"/>
                <a:t>No se contemplan «Acuerdos de No Persecución»</a:t>
              </a:r>
              <a:endParaRPr lang="es-PE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101" y="433972"/>
            <a:ext cx="8038072" cy="952963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La mayoría de sanciones se han impuesto a través de acuerdos</a:t>
            </a:r>
            <a:endParaRPr lang="es-PE" sz="28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25967"/>
              </p:ext>
            </p:extLst>
          </p:nvPr>
        </p:nvGraphicFramePr>
        <p:xfrm>
          <a:off x="415472" y="1727279"/>
          <a:ext cx="4987833" cy="44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1930" y="6015042"/>
            <a:ext cx="8045464" cy="477318"/>
          </a:xfrm>
          <a:prstGeom prst="rect">
            <a:avLst/>
          </a:prstGeom>
          <a:noFill/>
        </p:spPr>
        <p:txBody>
          <a:bodyPr wrap="square" lIns="76462" tIns="38231" rIns="76462" bIns="38231" rtlCol="0">
            <a:spAutoFit/>
          </a:bodyPr>
          <a:lstStyle/>
          <a:p>
            <a:r>
              <a:rPr lang="es-PE" sz="1300" dirty="0" smtClean="0">
                <a:latin typeface="Gill Sans MT" panose="020B0502020104020203" pitchFamily="34" charset="0"/>
              </a:rPr>
              <a:t>Fuente: Análisis de la OCDE sobre casos de cohecho internacional concluidos entre el 15.2.1999 y 1.6.2014</a:t>
            </a:r>
            <a:endParaRPr lang="es-PE" sz="1300" dirty="0">
              <a:latin typeface="Gill Sans MT" panose="020B0502020104020203" pitchFamily="34" charset="0"/>
            </a:endParaRPr>
          </a:p>
        </p:txBody>
      </p:sp>
      <p:sp>
        <p:nvSpPr>
          <p:cNvPr id="1026" name="AutoShape 2" descr="http://www.triallawyerconfidential.com/wp-content/uploads/2013/06/Plea-Bargain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www.triallawyerconfidential.com/wp-content/uploads/2013/06/Plea-Bargai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4014" y="1417634"/>
            <a:ext cx="3448056" cy="1724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226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texto"/>
          <p:cNvSpPr>
            <a:spLocks noGrp="1"/>
          </p:cNvSpPr>
          <p:nvPr>
            <p:ph type="title"/>
          </p:nvPr>
        </p:nvSpPr>
        <p:spPr>
          <a:xfrm>
            <a:off x="4572000" y="2852926"/>
            <a:ext cx="3456445" cy="56832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PE" sz="36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Muchas gracias</a:t>
            </a: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612775" y="3717037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74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PREGUNTAS</a:t>
            </a:r>
            <a:endParaRPr lang="es-PE" sz="1000" b="1" dirty="0">
              <a:solidFill>
                <a:srgbClr val="A411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texto"/>
          <p:cNvSpPr txBox="1">
            <a:spLocks/>
          </p:cNvSpPr>
          <p:nvPr/>
        </p:nvSpPr>
        <p:spPr bwMode="auto">
          <a:xfrm>
            <a:off x="1620838" y="620713"/>
            <a:ext cx="6838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</a:pPr>
            <a:endParaRPr lang="es-PE" sz="1400">
              <a:solidFill>
                <a:srgbClr val="475457"/>
              </a:solidFill>
            </a:endParaRPr>
          </a:p>
        </p:txBody>
      </p:sp>
      <p:sp>
        <p:nvSpPr>
          <p:cNvPr id="2051" name="3 CuadroTexto"/>
          <p:cNvSpPr txBox="1">
            <a:spLocks noChangeArrowheads="1"/>
          </p:cNvSpPr>
          <p:nvPr/>
        </p:nvSpPr>
        <p:spPr bwMode="auto">
          <a:xfrm>
            <a:off x="1043608" y="1556792"/>
            <a:ext cx="75511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La nueva Ley de Responsabilidad 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Empresarial Autónoma por actos de 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corrupción en transacciones internacionales – </a:t>
            </a:r>
          </a:p>
          <a:p>
            <a:pPr algn="just"/>
            <a:r>
              <a:rPr lang="es-PE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Ley No. 30424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  <p:sp>
        <p:nvSpPr>
          <p:cNvPr id="2053" name="5 CuadroTexto"/>
          <p:cNvSpPr txBox="1">
            <a:spLocks noChangeArrowheads="1"/>
          </p:cNvSpPr>
          <p:nvPr/>
        </p:nvSpPr>
        <p:spPr bwMode="auto">
          <a:xfrm>
            <a:off x="2777152" y="5727704"/>
            <a:ext cx="2906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800" dirty="0">
                <a:solidFill>
                  <a:schemeClr val="bg2">
                    <a:lumMod val="50000"/>
                  </a:schemeClr>
                </a:solidFill>
              </a:rPr>
              <a:t>Lima, </a:t>
            </a:r>
            <a:r>
              <a:rPr lang="es-PE" sz="2800" dirty="0" smtClean="0">
                <a:solidFill>
                  <a:schemeClr val="bg2">
                    <a:lumMod val="50000"/>
                  </a:schemeClr>
                </a:solidFill>
              </a:rPr>
              <a:t>junio 2016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4139952" y="4149080"/>
            <a:ext cx="4363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8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Dr. José Reaño Peschiera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j-lt"/>
              <a:cs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68" y="1130297"/>
            <a:ext cx="7928912" cy="2298703"/>
          </a:xfrm>
        </p:spPr>
        <p:txBody>
          <a:bodyPr/>
          <a:lstStyle/>
          <a:p>
            <a:pPr marL="0" indent="0" algn="just">
              <a:spcAft>
                <a:spcPct val="50000"/>
              </a:spcAft>
              <a:buClr>
                <a:srgbClr val="1E57B4"/>
              </a:buClr>
              <a:buNone/>
              <a:tabLst>
                <a:tab pos="533400" algn="l"/>
                <a:tab pos="3671888" algn="l"/>
              </a:tabLst>
              <a:defRPr/>
            </a:pP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</a:p>
          <a:p>
            <a:pPr marL="0" indent="0" algn="just">
              <a:spcAft>
                <a:spcPct val="50000"/>
              </a:spcAft>
              <a:buClr>
                <a:srgbClr val="1E57B4"/>
              </a:buClr>
              <a:buNone/>
              <a:tabLst>
                <a:tab pos="533400" algn="l"/>
                <a:tab pos="3671888" algn="l"/>
              </a:tabLst>
              <a:defRPr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PE" sz="2000" dirty="0" smtClean="0">
                <a:solidFill>
                  <a:srgbClr val="808080">
                    <a:lumMod val="50000"/>
                  </a:srgbClr>
                </a:solidFill>
              </a:rPr>
              <a:t>Adecuación de </a:t>
            </a:r>
            <a:r>
              <a:rPr lang="es-PE" sz="2000" dirty="0">
                <a:solidFill>
                  <a:srgbClr val="808080">
                    <a:lumMod val="50000"/>
                  </a:srgbClr>
                </a:solidFill>
              </a:rPr>
              <a:t>la </a:t>
            </a:r>
            <a:r>
              <a:rPr lang="es-PE" sz="2000" dirty="0" smtClean="0">
                <a:solidFill>
                  <a:srgbClr val="808080">
                    <a:lumMod val="50000"/>
                  </a:srgbClr>
                </a:solidFill>
              </a:rPr>
              <a:t>legislación interna 		para suscribir Convención contra		el Soborno Transnacional:	</a:t>
            </a:r>
            <a:endParaRPr lang="es-ES" sz="2000" dirty="0">
              <a:solidFill>
                <a:srgbClr val="808080">
                  <a:lumMod val="50000"/>
                </a:srgbClr>
              </a:solidFill>
            </a:endParaRPr>
          </a:p>
          <a:p>
            <a:pPr marL="88900" algn="just">
              <a:spcAft>
                <a:spcPct val="50000"/>
              </a:spcAft>
              <a:buClr>
                <a:srgbClr val="1E57B4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88900" algn="just">
              <a:spcAft>
                <a:spcPct val="50000"/>
              </a:spcAft>
              <a:buClr>
                <a:srgbClr val="1E57B4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endParaRPr lang="es-PE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8900" algn="just">
              <a:spcAft>
                <a:spcPct val="50000"/>
              </a:spcAft>
              <a:buClr>
                <a:srgbClr val="1E57B4"/>
              </a:buClr>
              <a:buFont typeface="Wingdings" pitchFamily="2" charset="2"/>
              <a:buChar char="ü"/>
              <a:tabLst>
                <a:tab pos="533400" algn="l"/>
              </a:tabLst>
              <a:defRPr/>
            </a:pPr>
            <a:endParaRPr lang="es-PE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spcAft>
                <a:spcPct val="50000"/>
              </a:spcAft>
              <a:buClr>
                <a:srgbClr val="1E57B4"/>
              </a:buClr>
              <a:buNone/>
              <a:tabLst>
                <a:tab pos="533400" algn="l"/>
              </a:tabLst>
              <a:defRPr/>
            </a:pPr>
            <a:endParaRPr lang="es-PE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spcAft>
                <a:spcPct val="50000"/>
              </a:spcAft>
              <a:buClr>
                <a:srgbClr val="1E57B4"/>
              </a:buClr>
              <a:buNone/>
              <a:tabLst>
                <a:tab pos="539750" algn="l"/>
              </a:tabLst>
              <a:defRPr/>
            </a:pP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  <a:p>
            <a:pPr marL="1060450" lvl="1" indent="-514350" algn="just">
              <a:spcAft>
                <a:spcPct val="50000"/>
              </a:spcAft>
              <a:buClr>
                <a:srgbClr val="1E57B4"/>
              </a:buClr>
              <a:buNone/>
              <a:tabLst>
                <a:tab pos="533400" algn="l"/>
              </a:tabLst>
              <a:defRPr/>
            </a:pP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5" name="2 Marcador de texto"/>
          <p:cNvSpPr>
            <a:spLocks noGrp="1"/>
          </p:cNvSpPr>
          <p:nvPr>
            <p:ph type="title"/>
          </p:nvPr>
        </p:nvSpPr>
        <p:spPr>
          <a:xfrm>
            <a:off x="1123944" y="268282"/>
            <a:ext cx="6838950" cy="5683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E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Antecedentes</a:t>
            </a:r>
          </a:p>
        </p:txBody>
      </p:sp>
      <p:cxnSp>
        <p:nvCxnSpPr>
          <p:cNvPr id="18436" name="Conector recto 5"/>
          <p:cNvCxnSpPr>
            <a:cxnSpLocks noChangeShapeType="1"/>
          </p:cNvCxnSpPr>
          <p:nvPr/>
        </p:nvCxnSpPr>
        <p:spPr bwMode="auto">
          <a:xfrm>
            <a:off x="549268" y="842958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7" name="2 Marcador de texto"/>
          <p:cNvSpPr txBox="1">
            <a:spLocks/>
          </p:cNvSpPr>
          <p:nvPr/>
        </p:nvSpPr>
        <p:spPr bwMode="auto">
          <a:xfrm>
            <a:off x="7812360" y="1"/>
            <a:ext cx="1331640" cy="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ANTECEDENTES</a:t>
            </a:r>
            <a:endParaRPr lang="es-PE" sz="1000" b="1" dirty="0">
              <a:solidFill>
                <a:srgbClr val="A411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8" y="876280"/>
            <a:ext cx="3631545" cy="25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9268" y="4005075"/>
            <a:ext cx="7263092" cy="22113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50000"/>
              </a:spcAft>
              <a:buClr>
                <a:srgbClr val="1E57B4"/>
              </a:buClr>
              <a:tabLst>
                <a:tab pos="265113" algn="l"/>
                <a:tab pos="442913" algn="l"/>
              </a:tabLst>
              <a:defRPr/>
            </a:pPr>
            <a:r>
              <a:rPr lang="es-ES" b="1" dirty="0">
                <a:solidFill>
                  <a:schemeClr val="bg1"/>
                </a:solidFill>
              </a:rPr>
              <a:t>Los Estados Parte deben </a:t>
            </a:r>
            <a:r>
              <a:rPr lang="es-ES" b="1" dirty="0" err="1">
                <a:solidFill>
                  <a:schemeClr val="bg1"/>
                </a:solidFill>
              </a:rPr>
              <a:t>prohíbir</a:t>
            </a:r>
            <a:r>
              <a:rPr lang="es-ES" b="1" dirty="0">
                <a:solidFill>
                  <a:schemeClr val="bg1"/>
                </a:solidFill>
              </a:rPr>
              <a:t> y sancionar la entrega u </a:t>
            </a:r>
            <a:r>
              <a:rPr lang="es-ES" b="1" dirty="0" smtClean="0">
                <a:solidFill>
                  <a:schemeClr val="bg1"/>
                </a:solidFill>
              </a:rPr>
              <a:t>ofrecimiento </a:t>
            </a:r>
            <a:r>
              <a:rPr lang="es-ES" b="1" dirty="0">
                <a:solidFill>
                  <a:schemeClr val="bg1"/>
                </a:solidFill>
              </a:rPr>
              <a:t>de sobornos a funcionarios públicos de otros Estados </a:t>
            </a:r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funcionarios de organismos internacionales, por parte de sus </a:t>
            </a:r>
            <a:r>
              <a:rPr lang="es-ES" b="1" dirty="0" smtClean="0">
                <a:solidFill>
                  <a:schemeClr val="bg1"/>
                </a:solidFill>
              </a:rPr>
              <a:t>nacionales</a:t>
            </a:r>
            <a:r>
              <a:rPr lang="es-ES" b="1" dirty="0">
                <a:solidFill>
                  <a:schemeClr val="bg1"/>
                </a:solidFill>
              </a:rPr>
              <a:t>, personas que tengan residencia habitual en su </a:t>
            </a:r>
            <a:r>
              <a:rPr lang="es-ES" b="1" dirty="0" smtClean="0">
                <a:solidFill>
                  <a:schemeClr val="bg1"/>
                </a:solidFill>
              </a:rPr>
              <a:t>territorio </a:t>
            </a:r>
            <a:r>
              <a:rPr lang="es-ES" b="1" i="1" u="sng" dirty="0">
                <a:solidFill>
                  <a:schemeClr val="bg1"/>
                </a:solidFill>
              </a:rPr>
              <a:t>y empresas domiciliadas en él</a:t>
            </a:r>
            <a:r>
              <a:rPr lang="es-ES" b="1" i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</a:rPr>
              <a:t> La responsabilidad de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</a:rPr>
              <a:t>las personas 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</a:rPr>
              <a:t>jurídicas deberá ser autónoma y podrá ser </a:t>
            </a:r>
            <a:r>
              <a:rPr lang="es-ES" b="1" u="sng" dirty="0">
                <a:solidFill>
                  <a:schemeClr val="bg1"/>
                </a:solidFill>
                <a:latin typeface="Arial" pitchFamily="34" charset="0"/>
              </a:rPr>
              <a:t>penal, </a:t>
            </a:r>
            <a:r>
              <a:rPr lang="es-ES" b="1" u="sng" dirty="0" smtClean="0">
                <a:solidFill>
                  <a:schemeClr val="bg1"/>
                </a:solidFill>
                <a:latin typeface="Arial" pitchFamily="34" charset="0"/>
              </a:rPr>
              <a:t>civil </a:t>
            </a:r>
            <a:r>
              <a:rPr lang="es-ES" b="1" u="sng" dirty="0">
                <a:solidFill>
                  <a:schemeClr val="bg1"/>
                </a:solidFill>
                <a:latin typeface="Arial" pitchFamily="34" charset="0"/>
              </a:rPr>
              <a:t>o administrativa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texto"/>
          <p:cNvSpPr>
            <a:spLocks noGrp="1"/>
          </p:cNvSpPr>
          <p:nvPr>
            <p:ph type="title"/>
          </p:nvPr>
        </p:nvSpPr>
        <p:spPr>
          <a:xfrm>
            <a:off x="1123944" y="268282"/>
            <a:ext cx="6838950" cy="5683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E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/>
            </a:r>
            <a:br>
              <a:rPr lang="es-PE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s-PE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Tipificación del Delito de Soborno Transnacional</a:t>
            </a:r>
          </a:p>
        </p:txBody>
      </p:sp>
      <p:cxnSp>
        <p:nvCxnSpPr>
          <p:cNvPr id="18436" name="Conector recto 5"/>
          <p:cNvCxnSpPr>
            <a:cxnSpLocks noChangeShapeType="1"/>
          </p:cNvCxnSpPr>
          <p:nvPr/>
        </p:nvCxnSpPr>
        <p:spPr bwMode="auto">
          <a:xfrm>
            <a:off x="549268" y="1412741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7" name="2 Marcador de texto"/>
          <p:cNvSpPr txBox="1">
            <a:spLocks/>
          </p:cNvSpPr>
          <p:nvPr/>
        </p:nvSpPr>
        <p:spPr bwMode="auto">
          <a:xfrm>
            <a:off x="7812360" y="1"/>
            <a:ext cx="1331640" cy="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ANTECEDENTES</a:t>
            </a:r>
            <a:endParaRPr lang="es-PE" sz="1000" b="1" dirty="0">
              <a:solidFill>
                <a:srgbClr val="A411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8" y="1700778"/>
            <a:ext cx="3456444" cy="20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83963" y="197576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/>
              <a:t>LEY </a:t>
            </a:r>
            <a:r>
              <a:rPr lang="es-PE" dirty="0" smtClean="0"/>
              <a:t>No. 29316 (enero 2009)</a:t>
            </a:r>
          </a:p>
          <a:p>
            <a:pPr algn="ctr"/>
            <a:r>
              <a:rPr lang="es-PE" dirty="0" smtClean="0"/>
              <a:t>Ley </a:t>
            </a:r>
            <a:r>
              <a:rPr lang="es-PE" dirty="0"/>
              <a:t>que modifica, incorpora y regula diversas disposiciones a fin de implementar el Acuerdo de Promoción Comercial suscrito entre el Perú y los Estados Unidos de </a:t>
            </a:r>
            <a:r>
              <a:rPr lang="es-PE" dirty="0" smtClean="0"/>
              <a:t>América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549268" y="4293111"/>
            <a:ext cx="7479176" cy="17282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Artículo 397°-A  Código Penal.- Sanción de 5 a 8 años de privación de la libertad y 365 a 730 días-multa, a quien ofrece o entrega una «ventaja o beneficio indebido» a </a:t>
            </a:r>
            <a:r>
              <a:rPr lang="es-PE" b="1" dirty="0">
                <a:solidFill>
                  <a:schemeClr val="bg1"/>
                </a:solidFill>
              </a:rPr>
              <a:t>un funcionario </a:t>
            </a:r>
            <a:r>
              <a:rPr lang="es-PE" b="1" dirty="0" smtClean="0">
                <a:solidFill>
                  <a:schemeClr val="bg1"/>
                </a:solidFill>
              </a:rPr>
              <a:t>de un Estado extranjero o de un </a:t>
            </a:r>
            <a:r>
              <a:rPr lang="es-PE" b="1" dirty="0">
                <a:solidFill>
                  <a:schemeClr val="bg1"/>
                </a:solidFill>
              </a:rPr>
              <a:t>organismo internacional </a:t>
            </a:r>
            <a:r>
              <a:rPr lang="es-PE" b="1" dirty="0" smtClean="0">
                <a:solidFill>
                  <a:schemeClr val="bg1"/>
                </a:solidFill>
              </a:rPr>
              <a:t>público, con el propósito de </a:t>
            </a:r>
            <a:r>
              <a:rPr lang="es-PE" b="1" dirty="0">
                <a:solidFill>
                  <a:schemeClr val="bg1"/>
                </a:solidFill>
              </a:rPr>
              <a:t>obtener o retener un negocio </a:t>
            </a:r>
            <a:r>
              <a:rPr lang="es-PE" b="1" dirty="0" smtClean="0">
                <a:solidFill>
                  <a:schemeClr val="bg1"/>
                </a:solidFill>
              </a:rPr>
              <a:t>o celebrar una transacción comercial.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8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1152525" y="548630"/>
            <a:ext cx="6838950" cy="5683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E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Responsabilidad Penal Individual vs. Responsabilidad Corporativa</a:t>
            </a: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612775" y="1269355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251445" y="1358564"/>
            <a:ext cx="8602263" cy="460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Responsabilidad penal de los ejecutivos que intervienen en el acto de soborno es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A TÍTULO INDIVIDUAL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Pero, con prescindencia de la responsabilidad individual, a partir del 1.7.2017  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s-ES" dirty="0" smtClean="0">
              <a:solidFill>
                <a:srgbClr val="475457"/>
              </a:solidFill>
              <a:latin typeface="+mn-lt"/>
              <a:cs typeface="ＭＳ Ｐゴシック" charset="0"/>
            </a:endParaRPr>
          </a:p>
          <a:p>
            <a:pPr marL="90488" indent="19050" algn="just">
              <a:defRPr/>
            </a:pPr>
            <a:endParaRPr lang="es-ES_tradnl" dirty="0">
              <a:solidFill>
                <a:srgbClr val="475457"/>
              </a:solidFill>
            </a:endParaRP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RÉGIMEN</a:t>
            </a:r>
            <a:endParaRPr lang="es-PE" sz="1000" b="1" dirty="0">
              <a:solidFill>
                <a:srgbClr val="A411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6608" y="2498674"/>
            <a:ext cx="854710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 </a:t>
            </a:r>
            <a:r>
              <a:rPr lang="es-C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Persona Jurídica es AUTÓNOMAMENTE Responsable </a:t>
            </a:r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el acto de soborno </a:t>
            </a:r>
          </a:p>
          <a:p>
            <a:pPr algn="ctr">
              <a:defRPr/>
            </a:pPr>
            <a:endParaRPr lang="es-C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" y="3431085"/>
            <a:ext cx="266425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19" y="3431085"/>
            <a:ext cx="226301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03" y="3422004"/>
            <a:ext cx="199904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" y="3800985"/>
            <a:ext cx="2792058" cy="26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039756" y="4005074"/>
            <a:ext cx="542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200" dirty="0">
                <a:solidFill>
                  <a:srgbClr val="475457"/>
                </a:solidFill>
                <a:latin typeface="+mj-lt"/>
                <a:cs typeface="ＭＳ Ｐゴシック" charset="0"/>
                <a:sym typeface="Symbol"/>
              </a:rPr>
              <a:t></a:t>
            </a:r>
            <a:endParaRPr lang="es-CL" sz="3200" dirty="0">
              <a:solidFill>
                <a:srgbClr val="475457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94" y="3800985"/>
            <a:ext cx="2328863" cy="26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973184" y="4005073"/>
            <a:ext cx="5036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3200" dirty="0">
                <a:solidFill>
                  <a:srgbClr val="475457"/>
                </a:solidFill>
                <a:latin typeface="+mj-lt"/>
                <a:cs typeface="ＭＳ Ｐゴシック" charset="0"/>
                <a:sym typeface="Symbol"/>
              </a:rPr>
              <a:t></a:t>
            </a:r>
            <a:endParaRPr lang="es-CL" sz="3200" dirty="0">
              <a:solidFill>
                <a:srgbClr val="475457"/>
              </a:solidFill>
              <a:latin typeface="+mj-lt"/>
              <a:cs typeface="ＭＳ Ｐゴシック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588259" y="3800985"/>
            <a:ext cx="2007286" cy="1644274"/>
          </a:xfrm>
          <a:prstGeom prst="roundRect">
            <a:avLst>
              <a:gd name="adj" fmla="val 746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50000"/>
                  </a:schemeClr>
                </a:solidFill>
              </a:rPr>
              <a:t>Beneficio o provecho para la empresa en forma directa o indirecta.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1189494" y="548630"/>
            <a:ext cx="6838950" cy="5683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¿A quiénes alcanza la Ley?</a:t>
            </a:r>
            <a:endParaRPr lang="es-PE" sz="2800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612775" y="1269355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611559" y="1412741"/>
            <a:ext cx="770492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rgbClr val="475457"/>
                </a:solidFill>
                <a:latin typeface="+mn-lt"/>
                <a:cs typeface="ＭＳ Ｐゴシック" charset="0"/>
              </a:rPr>
              <a:t> 	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Personas jurídicas de derecho privado constituidas bajo cualquiera 	de las clases previstas en la Ley General de Sociedades: 			</a:t>
            </a:r>
          </a:p>
          <a:p>
            <a:pPr marL="285750" indent="68263"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Sociedades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nónimas Cerradas </a:t>
            </a:r>
          </a:p>
          <a:p>
            <a:pPr marL="285750" indent="68263"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Sociedades Anónimas Ordinarias</a:t>
            </a:r>
          </a:p>
          <a:p>
            <a:pPr marL="285750" indent="68263"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Sociedades Anónimas Abiertas </a:t>
            </a:r>
          </a:p>
          <a:p>
            <a:pPr marL="285750" indent="68263"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ociedades 	de Responsabilidad Limitada</a:t>
            </a:r>
          </a:p>
          <a:p>
            <a:pPr marL="285750" indent="68263"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Empresas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I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ndividuales de Responsabilidad Limitada</a:t>
            </a:r>
          </a:p>
          <a:p>
            <a:pPr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</a:p>
          <a:p>
            <a:pPr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  Empresas no domiciliadas. </a:t>
            </a:r>
          </a:p>
          <a:p>
            <a:pPr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	Asociaciones, fundaciones, comités no inscritos, sociedades 	irregulares </a:t>
            </a:r>
          </a:p>
          <a:p>
            <a:pPr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E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ntidades administradoras de patrimonios autónomos.</a:t>
            </a:r>
          </a:p>
          <a:p>
            <a:pPr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	Empresas del Estado peruano y sociedades de economía mixta.</a:t>
            </a:r>
          </a:p>
          <a:p>
            <a:pPr marL="90488" indent="19050" algn="just">
              <a:defRPr/>
            </a:pPr>
            <a:endParaRPr lang="es-ES_tradnl" dirty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NUEVO RÉGIMEN</a:t>
            </a:r>
            <a:endParaRPr lang="es-PE" sz="1000" b="1" dirty="0">
              <a:solidFill>
                <a:srgbClr val="A411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682283" y="260593"/>
            <a:ext cx="7235899" cy="99970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Alcance de la Jurisdicción Peruana</a:t>
            </a:r>
            <a:endParaRPr lang="es-PE" sz="3600" b="1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539482" y="1412696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482" y="1556786"/>
            <a:ext cx="7416824" cy="446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tabLst>
                <a:tab pos="35560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	La justicia penal peruana es competente para perseguir y sancionar 	a las empresas, cuando:</a:t>
            </a:r>
          </a:p>
          <a:p>
            <a:pPr algn="just">
              <a:tabLst>
                <a:tab pos="361950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marL="285750" indent="157163" algn="just">
              <a:buFont typeface="Wingdings" pitchFamily="2" charset="2"/>
              <a:buChar char="v"/>
              <a:tabLst>
                <a:tab pos="442913" algn="l"/>
                <a:tab pos="530225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E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l acto de soborno (entrega o promesa de ventaja indebida a un  	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funcionario público extranjero de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rganismo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i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nternacional) ha 		sido realizado en todo o en parte en territorio peruano; </a:t>
            </a:r>
            <a:r>
              <a:rPr lang="es-ES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,</a:t>
            </a:r>
          </a:p>
          <a:p>
            <a:pPr marL="285750" algn="just">
              <a:tabLst>
                <a:tab pos="442913" algn="l"/>
                <a:tab pos="530225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marL="285750" indent="157163" algn="just">
              <a:buFont typeface="Wingdings" pitchFamily="2" charset="2"/>
              <a:buChar char="v"/>
              <a:tabLst>
                <a:tab pos="442913" algn="l"/>
                <a:tab pos="530225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El </a:t>
            </a:r>
            <a:r>
              <a:rPr lang="es-ES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negocio 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obtener o retener se realizará en el Perú.</a:t>
            </a:r>
          </a:p>
          <a:p>
            <a:pPr marL="285750" algn="just">
              <a:tabLst>
                <a:tab pos="442913" algn="l"/>
                <a:tab pos="530225" algn="l"/>
              </a:tabLst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	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No se establecen criterios de «justicia universal» como ocurre en la 	legislación española, o en las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Leyes Anti-soborno Norteamericana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	(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FCPA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), 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inglesa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(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UK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Bribery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Act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) y canadiense (CFPOA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cs typeface="ＭＳ Ｐゴシック" charset="0"/>
              </a:rPr>
              <a:t>).</a:t>
            </a: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marL="90488" indent="19050" algn="just">
              <a:defRPr/>
            </a:pPr>
            <a:endParaRPr lang="es-ES_tradnl" dirty="0">
              <a:solidFill>
                <a:srgbClr val="475457"/>
              </a:solidFill>
              <a:latin typeface="+mn-lt"/>
              <a:cs typeface="ＭＳ Ｐゴシック" charset="0"/>
            </a:endParaRP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NUEVO RÉGIMEN</a:t>
            </a:r>
            <a:endParaRPr lang="es-PE" sz="1000" b="1" dirty="0">
              <a:solidFill>
                <a:srgbClr val="A411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755576" y="413038"/>
            <a:ext cx="7235899" cy="99970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¿Qué sanciones (administrativas) pueden imponerse a las empresas?</a:t>
            </a:r>
            <a:endParaRPr lang="es-PE" sz="2800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612775" y="1412696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612775" y="1700778"/>
            <a:ext cx="784896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Tx/>
              <a:buAutoNum type="romanLcParenBoth"/>
              <a:tabLst>
                <a:tab pos="355600" algn="l"/>
                <a:tab pos="4445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Multas </a:t>
            </a:r>
          </a:p>
          <a:p>
            <a:pPr marL="514350" indent="-514350">
              <a:buFont typeface="Wingdings" pitchFamily="2" charset="2"/>
              <a:buChar char="ü"/>
              <a:tabLst>
                <a:tab pos="355600" algn="l"/>
                <a:tab pos="5334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	Hasta el séxtuplo del beneficio obtenido.</a:t>
            </a:r>
          </a:p>
          <a:p>
            <a:pPr marL="514350" indent="-514350">
              <a:buFont typeface="Wingdings" pitchFamily="2" charset="2"/>
              <a:buChar char="ü"/>
              <a:tabLst>
                <a:tab pos="355600" algn="l"/>
                <a:tab pos="533400" algn="l"/>
              </a:tabLst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Cuando no es posible cuantificar el beneficio obtenido: 10 UIT – 500 UIT  (S/. 39,500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|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 US$ 11,500 - S/. 1’975,000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|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 US$ 580,000) 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Suspensión de las actividades sociales hasta por 2 años.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Prohibición temporal (hasta 5 años) o definitiva de llevar a cabo en el futuro actividades de la misma clase de aquellas en cuya realización se haya cometido, favorecido o encubierto el delito.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Suspensión para contratar con el Estado hasta por 5 años.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Cancelación de licencias, concesiones, derechos y otras autorizaciones administrativas o municipales.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Clausura de locales o establecimientos, con carácter temporal (hasta 5 años) o definitivo.</a:t>
            </a:r>
          </a:p>
          <a:p>
            <a:pPr marL="514350" indent="-514350" algn="just">
              <a:buFontTx/>
              <a:buAutoNum type="romanLcParenBoth" startAt="2"/>
              <a:tabLst>
                <a:tab pos="622300" algn="l"/>
              </a:tabLst>
              <a:defRPr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Disolución de la persona jurídica.</a:t>
            </a:r>
            <a:endParaRPr lang="es-ES_tradnl" dirty="0" err="1" smtClean="0">
              <a:solidFill>
                <a:srgbClr val="475457"/>
              </a:solidFill>
              <a:latin typeface="+mj-lt"/>
              <a:cs typeface="ＭＳ Ｐゴシック" charset="0"/>
            </a:endParaRP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NUEVO RÉGIMEN</a:t>
            </a:r>
            <a:endParaRPr lang="es-PE" sz="1000" b="1" dirty="0">
              <a:solidFill>
                <a:srgbClr val="A411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text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35899" cy="99970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Exención de pena por implementación de un modelo de prevención</a:t>
            </a:r>
            <a:endParaRPr lang="es-PE" sz="2400" b="1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cxnSp>
        <p:nvCxnSpPr>
          <p:cNvPr id="22530" name="Conector recto 5"/>
          <p:cNvCxnSpPr>
            <a:cxnSpLocks noChangeShapeType="1"/>
          </p:cNvCxnSpPr>
          <p:nvPr/>
        </p:nvCxnSpPr>
        <p:spPr bwMode="auto">
          <a:xfrm>
            <a:off x="549268" y="1417634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116013" y="1773238"/>
            <a:ext cx="6838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19050" algn="just">
              <a:lnSpc>
                <a:spcPct val="130000"/>
              </a:lnSpc>
            </a:pPr>
            <a:endParaRPr lang="es-ES" sz="2100" dirty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49268" y="1704972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ES" dirty="0" smtClean="0">
                <a:solidFill>
                  <a:srgbClr val="475457"/>
                </a:solidFill>
                <a:latin typeface="+mn-lt"/>
                <a:cs typeface="ＭＳ Ｐゴシック" charset="0"/>
              </a:rPr>
              <a:t>  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La Ley establece expresamente que la persona jurídica incursa en 	un delito de cohecho activo transnacional será eximida de 	responsabilidad si es que, </a:t>
            </a:r>
            <a:r>
              <a:rPr lang="es-ES" u="sng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con anterioridad a la comisión del delito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, 	se adoptó e implementó en su organización un modelo de 	prevención adecuado a su naturaleza, riesgos, necesidades y 	características, consistente en medidas de vigilancia y control 	idóneas para prevenir el delito o para reducir significativamente el 	riesgo de su comisión.</a:t>
            </a:r>
          </a:p>
        </p:txBody>
      </p:sp>
      <p:sp>
        <p:nvSpPr>
          <p:cNvPr id="5126" name="2 Marcador de texto"/>
          <p:cNvSpPr txBox="1">
            <a:spLocks/>
          </p:cNvSpPr>
          <p:nvPr/>
        </p:nvSpPr>
        <p:spPr bwMode="auto">
          <a:xfrm>
            <a:off x="7956550" y="0"/>
            <a:ext cx="100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PE" sz="1000" b="1" dirty="0" smtClean="0">
                <a:solidFill>
                  <a:srgbClr val="A41100"/>
                </a:solidFill>
              </a:rPr>
              <a:t>NUEVO RÉGIMEN</a:t>
            </a:r>
            <a:endParaRPr lang="es-PE" sz="1000" b="1" dirty="0">
              <a:solidFill>
                <a:srgbClr val="A41100"/>
              </a:solidFill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549268" y="4003676"/>
            <a:ext cx="8045464" cy="6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55600" algn="l"/>
              </a:tabLst>
              <a:defRPr/>
            </a:pPr>
            <a:r>
              <a:rPr lang="es-PE" sz="28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ＭＳ Ｐゴシック" charset="0"/>
              </a:rPr>
              <a:t>Objetivo del Programa de Cumplimiento Penal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9268" y="4865690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lang="es-PE" dirty="0" smtClean="0">
                <a:solidFill>
                  <a:srgbClr val="475457"/>
                </a:solidFill>
                <a:latin typeface="+mn-lt"/>
                <a:cs typeface="ＭＳ Ｐゴシック" charset="0"/>
              </a:rPr>
              <a:t>  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Contar con </a:t>
            </a:r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ＭＳ Ｐゴシック" charset="0"/>
              </a:rPr>
              <a:t>un soporte documental que permita acreditar, en caso 	de surgir una contingencia penal, que la empresa imputada 	disponía de las medidas eficaces para prevenir y descubrir los 	delitos que pudieran cometerse con los medios o bajo la cobertura 	de la persona jurídica.</a:t>
            </a:r>
            <a:endParaRPr lang="es-ES" dirty="0" smtClean="0">
              <a:solidFill>
                <a:schemeClr val="bg2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  <p:cxnSp>
        <p:nvCxnSpPr>
          <p:cNvPr id="10" name="Conector recto 5"/>
          <p:cNvCxnSpPr>
            <a:cxnSpLocks noChangeShapeType="1"/>
          </p:cNvCxnSpPr>
          <p:nvPr/>
        </p:nvCxnSpPr>
        <p:spPr bwMode="auto">
          <a:xfrm>
            <a:off x="549268" y="4578352"/>
            <a:ext cx="7918450" cy="0"/>
          </a:xfrm>
          <a:prstGeom prst="line">
            <a:avLst/>
          </a:prstGeom>
          <a:noFill/>
          <a:ln w="25400">
            <a:solidFill>
              <a:srgbClr val="BB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Presentación en pantalla (4:3)</PresentationFormat>
  <Paragraphs>154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Diseño predeterminado</vt:lpstr>
      <vt:lpstr>1_Diseño predeterminado</vt:lpstr>
      <vt:lpstr>Presentación de PowerPoint</vt:lpstr>
      <vt:lpstr>Presentación de PowerPoint</vt:lpstr>
      <vt:lpstr>Antecedentes</vt:lpstr>
      <vt:lpstr> Tipificación del Delito de Soborno Transnacional</vt:lpstr>
      <vt:lpstr>Responsabilidad Penal Individual vs. Responsabilidad Corporativa</vt:lpstr>
      <vt:lpstr>¿A quiénes alcanza la Ley?</vt:lpstr>
      <vt:lpstr>Alcance de la Jurisdicción Peruana</vt:lpstr>
      <vt:lpstr>¿Qué sanciones (administrativas) pueden imponerse a las empresas?</vt:lpstr>
      <vt:lpstr>Exención de pena por implementación de un modelo de prevención</vt:lpstr>
      <vt:lpstr>Contenido del Programa de Cumplimiento Penal</vt:lpstr>
      <vt:lpstr>¿Cómo detectaron las autoridades los actos de soborno transnacional?</vt:lpstr>
      <vt:lpstr>¿Cómo tomaron conocimiento del delito las empresas que confesaron?</vt:lpstr>
      <vt:lpstr>Personas que realizan el soborno según su posición en la empresa</vt:lpstr>
      <vt:lpstr>La mayoría de sanciones se han impuesto a través de acuerdos</vt:lpstr>
      <vt:lpstr>Muchas gracias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2016-04-07T00:39:53Z</dcterms:created>
  <dcterms:modified xsi:type="dcterms:W3CDTF">2016-06-28T12:02:17Z</dcterms:modified>
</cp:coreProperties>
</file>